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1" r:id="rId7"/>
    <p:sldId id="259" r:id="rId8"/>
    <p:sldId id="264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20A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471AA-E92A-440C-9F31-C7A367E65FD0}" v="4" dt="2019-10-31T07:48:38.540"/>
    <p1510:client id="{A4F65671-1F17-478A-A5E3-64C81A7F2880}" v="3" dt="2019-10-30T09:02:54.455"/>
    <p1510:client id="{8152F2D4-A4A3-4853-BA57-F972D3BE9C5D}" v="18" dt="2019-10-30T12:35:42.009"/>
    <p1510:client id="{B1D9105C-2626-4C72-8E75-6F5C343A1D5B}" v="9" dt="2019-10-30T15:06:44.706"/>
  </p1510:revLst>
</p1510:revInfo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008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0099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7674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8626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6997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397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8994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2237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0063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3486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4801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59E4-84F7-4643-9DD8-76BAF6B16839}" type="datetimeFigureOut">
              <a:rPr lang="sr-Latn-RS" smtClean="0"/>
              <a:t>31.10.2019.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C5293-D379-4F79-BDC8-3E5FDB668E3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7770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2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image" Target="../media/image2.jpg"/><Relationship Id="rId16" Type="http://schemas.microsoft.com/office/2007/relationships/hdphoto" Target="../media/hdphoto2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0.jpeg"/><Relationship Id="rId5" Type="http://schemas.openxmlformats.org/officeDocument/2006/relationships/image" Target="../media/image5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4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rivreda@gov.r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artup@pks.r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750" y="1854200"/>
            <a:ext cx="7575550" cy="3149599"/>
          </a:xfrm>
        </p:spPr>
        <p:txBody>
          <a:bodyPr>
            <a:normAutofit/>
          </a:bodyPr>
          <a:lstStyle/>
          <a:p>
            <a:pPr algn="l"/>
            <a:r>
              <a:rPr lang="sr-Cyrl-RS" sz="5400" b="1" dirty="0">
                <a:solidFill>
                  <a:srgbClr val="CC0000"/>
                </a:solidFill>
              </a:rPr>
              <a:t>Започни посао</a:t>
            </a:r>
            <a:r>
              <a:rPr lang="sr-Cyrl-RS" sz="5400" b="1" dirty="0">
                <a:solidFill>
                  <a:schemeClr val="bg1"/>
                </a:solidFill>
              </a:rPr>
              <a:t/>
            </a:r>
            <a:br>
              <a:rPr lang="sr-Cyrl-RS" sz="5400" b="1" dirty="0">
                <a:solidFill>
                  <a:schemeClr val="bg1"/>
                </a:solidFill>
              </a:rPr>
            </a:br>
            <a:r>
              <a:rPr lang="sr-Cyrl-RS" sz="3600" b="1" dirty="0">
                <a:solidFill>
                  <a:schemeClr val="bg1"/>
                </a:solidFill>
              </a:rPr>
              <a:t>Све што ти треба на једном месту</a:t>
            </a:r>
            <a:r>
              <a:rPr lang="sr-Cyrl-RS" b="1" dirty="0">
                <a:solidFill>
                  <a:schemeClr val="bg1"/>
                </a:solidFill>
              </a:rPr>
              <a:t/>
            </a:r>
            <a:br>
              <a:rPr lang="sr-Cyrl-RS" b="1" dirty="0">
                <a:solidFill>
                  <a:schemeClr val="bg1"/>
                </a:solidFill>
              </a:rPr>
            </a:br>
            <a:r>
              <a:rPr lang="sr-Cyrl-RS" b="1" dirty="0">
                <a:solidFill>
                  <a:schemeClr val="bg1"/>
                </a:solidFill>
              </a:rPr>
              <a:t/>
            </a:r>
            <a:br>
              <a:rPr lang="sr-Cyrl-RS" b="1" dirty="0">
                <a:solidFill>
                  <a:schemeClr val="bg1"/>
                </a:solidFill>
              </a:rPr>
            </a:br>
            <a:r>
              <a:rPr lang="sr-Cyrl-RS" sz="3600" b="1" dirty="0">
                <a:solidFill>
                  <a:schemeClr val="bg1"/>
                </a:solidFill>
              </a:rPr>
              <a:t>Програм промоције предузетништва </a:t>
            </a:r>
            <a:r>
              <a:rPr lang="sr-Latn-RS" sz="3600" b="1" dirty="0">
                <a:solidFill>
                  <a:schemeClr val="bg1"/>
                </a:solidFill>
              </a:rPr>
              <a:t/>
            </a:r>
            <a:br>
              <a:rPr lang="sr-Latn-RS" sz="3600" b="1" dirty="0">
                <a:solidFill>
                  <a:schemeClr val="bg1"/>
                </a:solidFill>
              </a:rPr>
            </a:br>
            <a:r>
              <a:rPr lang="sr-Cyrl-RS" sz="3600" b="1" dirty="0">
                <a:solidFill>
                  <a:schemeClr val="bg1"/>
                </a:solidFill>
              </a:rPr>
              <a:t>и самозапошљавања</a:t>
            </a:r>
            <a:endParaRPr lang="sr-Latn-RS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5962649"/>
            <a:ext cx="9144000" cy="581025"/>
          </a:xfrm>
        </p:spPr>
        <p:txBody>
          <a:bodyPr>
            <a:norm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buClr>
                <a:schemeClr val="lt2"/>
              </a:buClr>
              <a:buSzPts val="1920"/>
            </a:pPr>
            <a:r>
              <a:rPr lang="sr-Cyrl-RS" sz="1400" b="0" i="0" u="none" strike="noStrike" cap="none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Београд , 31. </a:t>
            </a:r>
            <a:r>
              <a:rPr lang="sr-Cyrl-RS" sz="1400" dirty="0">
                <a:solidFill>
                  <a:schemeClr val="bg1"/>
                </a:solidFill>
              </a:rPr>
              <a:t>октобар </a:t>
            </a:r>
            <a:r>
              <a:rPr lang="sr-Cyrl-RS" sz="1400" b="0" i="0" u="none" strike="noStrike" cap="none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2019.</a:t>
            </a:r>
          </a:p>
        </p:txBody>
      </p:sp>
    </p:spTree>
    <p:extLst>
      <p:ext uri="{BB962C8B-B14F-4D97-AF65-F5344CB8AC3E}">
        <p14:creationId xmlns:p14="http://schemas.microsoft.com/office/powerpoint/2010/main" val="3335441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2026"/>
          </a:xfrm>
        </p:spPr>
        <p:txBody>
          <a:bodyPr>
            <a:normAutofit/>
          </a:bodyPr>
          <a:lstStyle/>
          <a:p>
            <a:r>
              <a:rPr lang="sr-Cyrl-RS" sz="2800" dirty="0">
                <a:solidFill>
                  <a:schemeClr val="bg1"/>
                </a:solidFill>
                <a:latin typeface="+mn-lt"/>
              </a:rPr>
              <a:t>Концепт и циљеви Програма</a:t>
            </a:r>
            <a:endParaRPr lang="sr-Latn-R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1600" dirty="0">
                <a:solidFill>
                  <a:schemeClr val="bg2">
                    <a:lumMod val="25000"/>
                  </a:schemeClr>
                </a:solidFill>
              </a:rPr>
              <a:t>Основни циљ Програма је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подстицај развоја предузетништва кроз обједињену подршку за оснивање нових привредних субјеката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sr-Latn-RS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488535" y="2638757"/>
            <a:ext cx="5345435" cy="3292144"/>
            <a:chOff x="437" y="881"/>
            <a:chExt cx="5126" cy="3157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1502" y="3331"/>
              <a:ext cx="2755" cy="707"/>
            </a:xfrm>
            <a:custGeom>
              <a:avLst/>
              <a:gdLst/>
              <a:ahLst/>
              <a:cxnLst>
                <a:cxn ang="0">
                  <a:pos x="1935" y="711"/>
                </a:cxn>
                <a:cxn ang="0">
                  <a:pos x="0" y="513"/>
                </a:cxn>
                <a:cxn ang="0">
                  <a:pos x="456" y="58"/>
                </a:cxn>
                <a:cxn ang="0">
                  <a:pos x="2352" y="69"/>
                </a:cxn>
                <a:cxn ang="0">
                  <a:pos x="2772" y="568"/>
                </a:cxn>
              </a:cxnLst>
              <a:rect l="0" t="0" r="r" b="b"/>
              <a:pathLst>
                <a:path w="2772" h="711">
                  <a:moveTo>
                    <a:pt x="1935" y="711"/>
                  </a:moveTo>
                  <a:cubicBezTo>
                    <a:pt x="1929" y="709"/>
                    <a:pt x="144" y="627"/>
                    <a:pt x="0" y="513"/>
                  </a:cubicBezTo>
                  <a:cubicBezTo>
                    <a:pt x="144" y="241"/>
                    <a:pt x="456" y="58"/>
                    <a:pt x="456" y="58"/>
                  </a:cubicBezTo>
                  <a:cubicBezTo>
                    <a:pt x="1432" y="0"/>
                    <a:pt x="2352" y="69"/>
                    <a:pt x="2352" y="69"/>
                  </a:cubicBezTo>
                  <a:cubicBezTo>
                    <a:pt x="2606" y="218"/>
                    <a:pt x="2772" y="568"/>
                    <a:pt x="2772" y="568"/>
                  </a:cubicBezTo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2539" y="927"/>
              <a:ext cx="1724" cy="1852"/>
            </a:xfrm>
            <a:custGeom>
              <a:avLst/>
              <a:gdLst/>
              <a:ahLst/>
              <a:cxnLst>
                <a:cxn ang="0">
                  <a:pos x="182" y="338"/>
                </a:cxn>
                <a:cxn ang="0">
                  <a:pos x="462" y="850"/>
                </a:cxn>
                <a:cxn ang="0">
                  <a:pos x="791" y="842"/>
                </a:cxn>
                <a:cxn ang="0">
                  <a:pos x="345" y="49"/>
                </a:cxn>
                <a:cxn ang="0">
                  <a:pos x="0" y="46"/>
                </a:cxn>
                <a:cxn ang="0">
                  <a:pos x="182" y="338"/>
                </a:cxn>
              </a:cxnLst>
              <a:rect l="0" t="0" r="r" b="b"/>
              <a:pathLst>
                <a:path w="791" h="850">
                  <a:moveTo>
                    <a:pt x="182" y="338"/>
                  </a:moveTo>
                  <a:cubicBezTo>
                    <a:pt x="274" y="492"/>
                    <a:pt x="382" y="682"/>
                    <a:pt x="462" y="850"/>
                  </a:cubicBezTo>
                  <a:cubicBezTo>
                    <a:pt x="646" y="848"/>
                    <a:pt x="791" y="842"/>
                    <a:pt x="791" y="842"/>
                  </a:cubicBezTo>
                  <a:cubicBezTo>
                    <a:pt x="627" y="406"/>
                    <a:pt x="345" y="49"/>
                    <a:pt x="345" y="49"/>
                  </a:cubicBezTo>
                  <a:cubicBezTo>
                    <a:pt x="203" y="0"/>
                    <a:pt x="0" y="46"/>
                    <a:pt x="0" y="46"/>
                  </a:cubicBezTo>
                  <a:cubicBezTo>
                    <a:pt x="0" y="46"/>
                    <a:pt x="81" y="170"/>
                    <a:pt x="182" y="338"/>
                  </a:cubicBezTo>
                </a:path>
              </a:pathLst>
            </a:custGeom>
            <a:gradFill rotWithShape="1">
              <a:gsLst>
                <a:gs pos="0">
                  <a:schemeClr val="tx2"/>
                </a:gs>
                <a:gs pos="50000">
                  <a:schemeClr val="accent3">
                    <a:lumMod val="75000"/>
                  </a:schemeClr>
                </a:gs>
                <a:gs pos="100000">
                  <a:schemeClr val="tx2"/>
                </a:gs>
              </a:gsLst>
              <a:lin ang="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1937" y="2729"/>
              <a:ext cx="2326" cy="727"/>
            </a:xfrm>
            <a:custGeom>
              <a:avLst/>
              <a:gdLst/>
              <a:ahLst/>
              <a:cxnLst>
                <a:cxn ang="0">
                  <a:pos x="738" y="23"/>
                </a:cxn>
                <a:cxn ang="0">
                  <a:pos x="156" y="0"/>
                </a:cxn>
                <a:cxn ang="0">
                  <a:pos x="0" y="297"/>
                </a:cxn>
                <a:cxn ang="0">
                  <a:pos x="886" y="309"/>
                </a:cxn>
                <a:cxn ang="0">
                  <a:pos x="1067" y="15"/>
                </a:cxn>
                <a:cxn ang="0">
                  <a:pos x="738" y="23"/>
                </a:cxn>
              </a:cxnLst>
              <a:rect l="0" t="0" r="r" b="b"/>
              <a:pathLst>
                <a:path w="1067" h="334">
                  <a:moveTo>
                    <a:pt x="738" y="23"/>
                  </a:moveTo>
                  <a:cubicBezTo>
                    <a:pt x="549" y="24"/>
                    <a:pt x="309" y="20"/>
                    <a:pt x="156" y="0"/>
                  </a:cubicBezTo>
                  <a:cubicBezTo>
                    <a:pt x="65" y="167"/>
                    <a:pt x="0" y="297"/>
                    <a:pt x="0" y="297"/>
                  </a:cubicBezTo>
                  <a:cubicBezTo>
                    <a:pt x="445" y="334"/>
                    <a:pt x="886" y="309"/>
                    <a:pt x="886" y="309"/>
                  </a:cubicBezTo>
                  <a:cubicBezTo>
                    <a:pt x="1002" y="213"/>
                    <a:pt x="1067" y="15"/>
                    <a:pt x="1067" y="15"/>
                  </a:cubicBezTo>
                  <a:cubicBezTo>
                    <a:pt x="1067" y="15"/>
                    <a:pt x="922" y="21"/>
                    <a:pt x="738" y="23"/>
                  </a:cubicBezTo>
                </a:path>
              </a:pathLst>
            </a:custGeom>
            <a:gradFill rotWithShape="1">
              <a:gsLst>
                <a:gs pos="0">
                  <a:schemeClr val="bg1">
                    <a:lumMod val="75000"/>
                  </a:schemeClr>
                </a:gs>
                <a:gs pos="28000">
                  <a:schemeClr val="bg1"/>
                </a:gs>
                <a:gs pos="76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1580" y="1027"/>
              <a:ext cx="1355" cy="2349"/>
            </a:xfrm>
            <a:custGeom>
              <a:avLst/>
              <a:gdLst/>
              <a:ahLst/>
              <a:cxnLst>
                <a:cxn ang="0">
                  <a:pos x="440" y="0"/>
                </a:cxn>
                <a:cxn ang="0">
                  <a:pos x="0" y="775"/>
                </a:cxn>
                <a:cxn ang="0">
                  <a:pos x="164" y="1078"/>
                </a:cxn>
                <a:cxn ang="0">
                  <a:pos x="622" y="292"/>
                </a:cxn>
                <a:cxn ang="0">
                  <a:pos x="440" y="0"/>
                </a:cxn>
              </a:cxnLst>
              <a:rect l="0" t="0" r="r" b="b"/>
              <a:pathLst>
                <a:path w="622" h="1078">
                  <a:moveTo>
                    <a:pt x="440" y="0"/>
                  </a:moveTo>
                  <a:cubicBezTo>
                    <a:pt x="184" y="359"/>
                    <a:pt x="0" y="775"/>
                    <a:pt x="0" y="775"/>
                  </a:cubicBezTo>
                  <a:cubicBezTo>
                    <a:pt x="25" y="923"/>
                    <a:pt x="164" y="1078"/>
                    <a:pt x="164" y="1078"/>
                  </a:cubicBezTo>
                  <a:cubicBezTo>
                    <a:pt x="164" y="1078"/>
                    <a:pt x="409" y="584"/>
                    <a:pt x="622" y="292"/>
                  </a:cubicBezTo>
                  <a:cubicBezTo>
                    <a:pt x="521" y="124"/>
                    <a:pt x="440" y="0"/>
                    <a:pt x="44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800000"/>
                </a:gs>
                <a:gs pos="50000">
                  <a:srgbClr val="F97163"/>
                </a:gs>
                <a:gs pos="100000">
                  <a:srgbClr val="800000"/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gray">
            <a:xfrm rot="3600000">
              <a:off x="2417" y="1694"/>
              <a:ext cx="2035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>
              <a:spAutoFit/>
            </a:bodyPr>
            <a:lstStyle/>
            <a:p>
              <a:pPr marL="177800" indent="-177800" algn="ctr" defTabSz="801688">
                <a:spcBef>
                  <a:spcPct val="20000"/>
                </a:spcBef>
              </a:pPr>
              <a:r>
                <a:rPr lang="sr-Cyrl-RS" sz="1600" b="1" dirty="0">
                  <a:solidFill>
                    <a:srgbClr val="FFFFFF"/>
                  </a:solidFill>
                  <a:cs typeface="Arial" pitchFamily="34" charset="0"/>
                </a:rPr>
                <a:t>Бесповратна средства</a:t>
              </a:r>
              <a:endParaRPr lang="en-GB" sz="1600" b="1" dirty="0">
                <a:solidFill>
                  <a:srgbClr val="FFFFFF"/>
                </a:solidFill>
                <a:cs typeface="Arial" pitchFamily="34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gray">
            <a:xfrm>
              <a:off x="2182" y="2933"/>
              <a:ext cx="1744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>
              <a:spAutoFit/>
            </a:bodyPr>
            <a:lstStyle/>
            <a:p>
              <a:pPr marL="177800" indent="-177800" algn="ctr" defTabSz="801688">
                <a:spcBef>
                  <a:spcPct val="20000"/>
                </a:spcBef>
              </a:pPr>
              <a:r>
                <a:rPr lang="sr-Cyrl-RS" sz="1600" b="1" dirty="0">
                  <a:solidFill>
                    <a:schemeClr val="tx2"/>
                  </a:solidFill>
                  <a:cs typeface="Arial" pitchFamily="34" charset="0"/>
                </a:rPr>
                <a:t>Техничка подршка</a:t>
              </a:r>
              <a:endParaRPr lang="en-GB" sz="1600" b="1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gray">
            <a:xfrm rot="18000000">
              <a:off x="1425" y="1987"/>
              <a:ext cx="1588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>
              <a:spAutoFit/>
            </a:bodyPr>
            <a:lstStyle/>
            <a:p>
              <a:pPr marL="177800" indent="-177800" algn="ctr" defTabSz="801688">
                <a:spcBef>
                  <a:spcPct val="20000"/>
                </a:spcBef>
              </a:pPr>
              <a:r>
                <a:rPr lang="sr-Cyrl-RS" sz="1600" b="1" dirty="0" smtClean="0">
                  <a:solidFill>
                    <a:srgbClr val="FFFFFF"/>
                  </a:solidFill>
                  <a:cs typeface="Arial" pitchFamily="34" charset="0"/>
                </a:rPr>
                <a:t>Повољан кредит</a:t>
              </a:r>
              <a:endParaRPr lang="en-GB" sz="1600" b="1" dirty="0">
                <a:solidFill>
                  <a:srgbClr val="FFFFFF"/>
                </a:solidFill>
                <a:cs typeface="Arial" pitchFamily="34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gray">
            <a:xfrm>
              <a:off x="3930" y="1662"/>
              <a:ext cx="163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801688">
                <a:spcBef>
                  <a:spcPct val="20000"/>
                </a:spcBef>
              </a:pPr>
              <a:endParaRPr lang="en-GB" dirty="0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gray">
            <a:xfrm>
              <a:off x="437" y="1617"/>
              <a:ext cx="16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801688">
                <a:spcBef>
                  <a:spcPct val="20000"/>
                </a:spcBef>
              </a:pPr>
              <a:endParaRPr lang="en-GB" dirty="0"/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gray">
            <a:xfrm>
              <a:off x="1373" y="3590"/>
              <a:ext cx="301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endParaRPr lang="en-GB" dirty="0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gray">
            <a:xfrm>
              <a:off x="2329" y="2391"/>
              <a:ext cx="1225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r>
                <a:rPr lang="sr-Cyrl-RS" sz="1200" b="1" dirty="0">
                  <a:ln>
                    <a:solidFill>
                      <a:schemeClr val="bg2"/>
                    </a:solidFill>
                  </a:ln>
                  <a:solidFill>
                    <a:srgbClr val="FF0000"/>
                  </a:solidFill>
                </a:rPr>
                <a:t>Почетници у пословању</a:t>
              </a:r>
              <a:endParaRPr lang="en-GB" sz="1200" b="1" dirty="0">
                <a:ln>
                  <a:solidFill>
                    <a:schemeClr val="bg2"/>
                  </a:solidFill>
                </a:ln>
                <a:solidFill>
                  <a:srgbClr val="FF0000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861714" y="2686726"/>
            <a:ext cx="41828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Повољан кредит</a:t>
            </a:r>
            <a:r>
              <a:rPr lang="en-US" sz="1600" dirty="0"/>
              <a:t> </a:t>
            </a:r>
            <a:r>
              <a:rPr lang="ru-RU" sz="1600" dirty="0"/>
              <a:t>одобрен од стране пословних банака које учествују у Програму</a:t>
            </a:r>
            <a:endParaRPr lang="en-GB" sz="1600" dirty="0"/>
          </a:p>
        </p:txBody>
      </p:sp>
      <p:sp>
        <p:nvSpPr>
          <p:cNvPr id="17" name="Rectangle 16"/>
          <p:cNvSpPr/>
          <p:nvPr/>
        </p:nvSpPr>
        <p:spPr>
          <a:xfrm>
            <a:off x="7207188" y="2693603"/>
            <a:ext cx="42759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Исплата бесповратних средстава у износу до 20% од одобреног износа кредита </a:t>
            </a:r>
            <a:br>
              <a:rPr lang="ru-RU" sz="1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(до макс. 360.000 рсд)</a:t>
            </a:r>
            <a:endParaRPr lang="en-GB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88535" y="5589877"/>
            <a:ext cx="52264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Стручна, бесплатна помоћ и подршка у изради пословног плана и даљем пословању кроз менторинг програм који спроводи Привредна комора Србије</a:t>
            </a:r>
            <a:endParaRPr lang="en-GB" sz="1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4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2026"/>
          </a:xfrm>
        </p:spPr>
        <p:txBody>
          <a:bodyPr>
            <a:normAutofit/>
          </a:bodyPr>
          <a:lstStyle/>
          <a:p>
            <a:r>
              <a:rPr lang="sr-Cyrl-RS" sz="2800" dirty="0">
                <a:solidFill>
                  <a:schemeClr val="bg1"/>
                </a:solidFill>
                <a:latin typeface="+mn-lt"/>
              </a:rPr>
              <a:t>Структура Програма</a:t>
            </a:r>
            <a:endParaRPr lang="sr-Latn-R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Rechteck 20"/>
          <p:cNvSpPr/>
          <p:nvPr/>
        </p:nvSpPr>
        <p:spPr>
          <a:xfrm>
            <a:off x="5501342" y="2245342"/>
            <a:ext cx="1099530" cy="430887"/>
          </a:xfrm>
          <a:prstGeom prst="rect">
            <a:avLst/>
          </a:prstGeom>
          <a:ln>
            <a:solidFill>
              <a:schemeClr val="tx2"/>
            </a:solidFill>
          </a:ln>
          <a:effectLst>
            <a:glow rad="63500">
              <a:schemeClr val="accent3"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sr-Cyrl-RS" sz="1100" b="1" noProof="1">
                <a:solidFill>
                  <a:srgbClr val="FF0000"/>
                </a:solidFill>
                <a:cs typeface="Arial" pitchFamily="34" charset="0"/>
              </a:rPr>
              <a:t>Петодневни курс</a:t>
            </a:r>
            <a:endParaRPr lang="de-DE" sz="1100" dirty="0">
              <a:solidFill>
                <a:srgbClr val="FF0000"/>
              </a:solidFill>
            </a:endParaRPr>
          </a:p>
        </p:txBody>
      </p:sp>
      <p:sp>
        <p:nvSpPr>
          <p:cNvPr id="5" name="Freihandform 11"/>
          <p:cNvSpPr/>
          <p:nvPr/>
        </p:nvSpPr>
        <p:spPr>
          <a:xfrm>
            <a:off x="1876333" y="1414268"/>
            <a:ext cx="8068028" cy="3890254"/>
          </a:xfrm>
          <a:custGeom>
            <a:avLst/>
            <a:gdLst>
              <a:gd name="connsiteX0" fmla="*/ 0 w 8068028"/>
              <a:gd name="connsiteY0" fmla="*/ 12790 h 3890254"/>
              <a:gd name="connsiteX1" fmla="*/ 504825 w 8068028"/>
              <a:gd name="connsiteY1" fmla="*/ 12790 h 3890254"/>
              <a:gd name="connsiteX2" fmla="*/ 1038225 w 8068028"/>
              <a:gd name="connsiteY2" fmla="*/ 31840 h 3890254"/>
              <a:gd name="connsiteX3" fmla="*/ 1200150 w 8068028"/>
              <a:gd name="connsiteY3" fmla="*/ 41365 h 3890254"/>
              <a:gd name="connsiteX4" fmla="*/ 1485900 w 8068028"/>
              <a:gd name="connsiteY4" fmla="*/ 50890 h 3890254"/>
              <a:gd name="connsiteX5" fmla="*/ 1685925 w 8068028"/>
              <a:gd name="connsiteY5" fmla="*/ 69940 h 3890254"/>
              <a:gd name="connsiteX6" fmla="*/ 1743075 w 8068028"/>
              <a:gd name="connsiteY6" fmla="*/ 79465 h 3890254"/>
              <a:gd name="connsiteX7" fmla="*/ 1847850 w 8068028"/>
              <a:gd name="connsiteY7" fmla="*/ 88990 h 3890254"/>
              <a:gd name="connsiteX8" fmla="*/ 1924050 w 8068028"/>
              <a:gd name="connsiteY8" fmla="*/ 98515 h 3890254"/>
              <a:gd name="connsiteX9" fmla="*/ 2400300 w 8068028"/>
              <a:gd name="connsiteY9" fmla="*/ 117565 h 3890254"/>
              <a:gd name="connsiteX10" fmla="*/ 2667000 w 8068028"/>
              <a:gd name="connsiteY10" fmla="*/ 146140 h 3890254"/>
              <a:gd name="connsiteX11" fmla="*/ 3228975 w 8068028"/>
              <a:gd name="connsiteY11" fmla="*/ 155665 h 3890254"/>
              <a:gd name="connsiteX12" fmla="*/ 4333875 w 8068028"/>
              <a:gd name="connsiteY12" fmla="*/ 174715 h 3890254"/>
              <a:gd name="connsiteX13" fmla="*/ 4371975 w 8068028"/>
              <a:gd name="connsiteY13" fmla="*/ 184240 h 3890254"/>
              <a:gd name="connsiteX14" fmla="*/ 4486275 w 8068028"/>
              <a:gd name="connsiteY14" fmla="*/ 203290 h 3890254"/>
              <a:gd name="connsiteX15" fmla="*/ 4695825 w 8068028"/>
              <a:gd name="connsiteY15" fmla="*/ 231865 h 3890254"/>
              <a:gd name="connsiteX16" fmla="*/ 4972050 w 8068028"/>
              <a:gd name="connsiteY16" fmla="*/ 241390 h 3890254"/>
              <a:gd name="connsiteX17" fmla="*/ 5181600 w 8068028"/>
              <a:gd name="connsiteY17" fmla="*/ 250915 h 3890254"/>
              <a:gd name="connsiteX18" fmla="*/ 5429250 w 8068028"/>
              <a:gd name="connsiteY18" fmla="*/ 241390 h 3890254"/>
              <a:gd name="connsiteX19" fmla="*/ 5486400 w 8068028"/>
              <a:gd name="connsiteY19" fmla="*/ 231865 h 3890254"/>
              <a:gd name="connsiteX20" fmla="*/ 5553075 w 8068028"/>
              <a:gd name="connsiteY20" fmla="*/ 222340 h 3890254"/>
              <a:gd name="connsiteX21" fmla="*/ 5667375 w 8068028"/>
              <a:gd name="connsiteY21" fmla="*/ 212815 h 3890254"/>
              <a:gd name="connsiteX22" fmla="*/ 5753100 w 8068028"/>
              <a:gd name="connsiteY22" fmla="*/ 203290 h 3890254"/>
              <a:gd name="connsiteX23" fmla="*/ 6200775 w 8068028"/>
              <a:gd name="connsiteY23" fmla="*/ 193765 h 3890254"/>
              <a:gd name="connsiteX24" fmla="*/ 6391275 w 8068028"/>
              <a:gd name="connsiteY24" fmla="*/ 203290 h 3890254"/>
              <a:gd name="connsiteX25" fmla="*/ 6457950 w 8068028"/>
              <a:gd name="connsiteY25" fmla="*/ 212815 h 3890254"/>
              <a:gd name="connsiteX26" fmla="*/ 6553200 w 8068028"/>
              <a:gd name="connsiteY26" fmla="*/ 222340 h 3890254"/>
              <a:gd name="connsiteX27" fmla="*/ 6610350 w 8068028"/>
              <a:gd name="connsiteY27" fmla="*/ 241390 h 3890254"/>
              <a:gd name="connsiteX28" fmla="*/ 6657975 w 8068028"/>
              <a:gd name="connsiteY28" fmla="*/ 250915 h 3890254"/>
              <a:gd name="connsiteX29" fmla="*/ 6772275 w 8068028"/>
              <a:gd name="connsiteY29" fmla="*/ 279490 h 3890254"/>
              <a:gd name="connsiteX30" fmla="*/ 6800850 w 8068028"/>
              <a:gd name="connsiteY30" fmla="*/ 289015 h 3890254"/>
              <a:gd name="connsiteX31" fmla="*/ 6838950 w 8068028"/>
              <a:gd name="connsiteY31" fmla="*/ 308065 h 3890254"/>
              <a:gd name="connsiteX32" fmla="*/ 7010400 w 8068028"/>
              <a:gd name="connsiteY32" fmla="*/ 346165 h 3890254"/>
              <a:gd name="connsiteX33" fmla="*/ 7048500 w 8068028"/>
              <a:gd name="connsiteY33" fmla="*/ 365215 h 3890254"/>
              <a:gd name="connsiteX34" fmla="*/ 7191375 w 8068028"/>
              <a:gd name="connsiteY34" fmla="*/ 393790 h 3890254"/>
              <a:gd name="connsiteX35" fmla="*/ 7248525 w 8068028"/>
              <a:gd name="connsiteY35" fmla="*/ 412840 h 3890254"/>
              <a:gd name="connsiteX36" fmla="*/ 7315200 w 8068028"/>
              <a:gd name="connsiteY36" fmla="*/ 441415 h 3890254"/>
              <a:gd name="connsiteX37" fmla="*/ 7410450 w 8068028"/>
              <a:gd name="connsiteY37" fmla="*/ 489040 h 3890254"/>
              <a:gd name="connsiteX38" fmla="*/ 7467600 w 8068028"/>
              <a:gd name="connsiteY38" fmla="*/ 498565 h 3890254"/>
              <a:gd name="connsiteX39" fmla="*/ 7543800 w 8068028"/>
              <a:gd name="connsiteY39" fmla="*/ 527140 h 3890254"/>
              <a:gd name="connsiteX40" fmla="*/ 7620000 w 8068028"/>
              <a:gd name="connsiteY40" fmla="*/ 565240 h 3890254"/>
              <a:gd name="connsiteX41" fmla="*/ 7658100 w 8068028"/>
              <a:gd name="connsiteY41" fmla="*/ 574765 h 3890254"/>
              <a:gd name="connsiteX42" fmla="*/ 7753350 w 8068028"/>
              <a:gd name="connsiteY42" fmla="*/ 622390 h 3890254"/>
              <a:gd name="connsiteX43" fmla="*/ 7791450 w 8068028"/>
              <a:gd name="connsiteY43" fmla="*/ 631915 h 3890254"/>
              <a:gd name="connsiteX44" fmla="*/ 7848600 w 8068028"/>
              <a:gd name="connsiteY44" fmla="*/ 650965 h 3890254"/>
              <a:gd name="connsiteX45" fmla="*/ 7943850 w 8068028"/>
              <a:gd name="connsiteY45" fmla="*/ 708115 h 3890254"/>
              <a:gd name="connsiteX46" fmla="*/ 8001000 w 8068028"/>
              <a:gd name="connsiteY46" fmla="*/ 765265 h 3890254"/>
              <a:gd name="connsiteX47" fmla="*/ 8048625 w 8068028"/>
              <a:gd name="connsiteY47" fmla="*/ 822415 h 3890254"/>
              <a:gd name="connsiteX48" fmla="*/ 8067675 w 8068028"/>
              <a:gd name="connsiteY48" fmla="*/ 879565 h 3890254"/>
              <a:gd name="connsiteX49" fmla="*/ 8020050 w 8068028"/>
              <a:gd name="connsiteY49" fmla="*/ 1003390 h 3890254"/>
              <a:gd name="connsiteX50" fmla="*/ 7991475 w 8068028"/>
              <a:gd name="connsiteY50" fmla="*/ 1012915 h 3890254"/>
              <a:gd name="connsiteX51" fmla="*/ 7953375 w 8068028"/>
              <a:gd name="connsiteY51" fmla="*/ 1041490 h 3890254"/>
              <a:gd name="connsiteX52" fmla="*/ 7924800 w 8068028"/>
              <a:gd name="connsiteY52" fmla="*/ 1051015 h 3890254"/>
              <a:gd name="connsiteX53" fmla="*/ 7877175 w 8068028"/>
              <a:gd name="connsiteY53" fmla="*/ 1070065 h 3890254"/>
              <a:gd name="connsiteX54" fmla="*/ 7820025 w 8068028"/>
              <a:gd name="connsiteY54" fmla="*/ 1079590 h 3890254"/>
              <a:gd name="connsiteX55" fmla="*/ 7753350 w 8068028"/>
              <a:gd name="connsiteY55" fmla="*/ 1098640 h 3890254"/>
              <a:gd name="connsiteX56" fmla="*/ 7591425 w 8068028"/>
              <a:gd name="connsiteY56" fmla="*/ 1117690 h 3890254"/>
              <a:gd name="connsiteX57" fmla="*/ 7534275 w 8068028"/>
              <a:gd name="connsiteY57" fmla="*/ 1127215 h 3890254"/>
              <a:gd name="connsiteX58" fmla="*/ 7210425 w 8068028"/>
              <a:gd name="connsiteY58" fmla="*/ 1136740 h 3890254"/>
              <a:gd name="connsiteX59" fmla="*/ 7077075 w 8068028"/>
              <a:gd name="connsiteY59" fmla="*/ 1146265 h 3890254"/>
              <a:gd name="connsiteX60" fmla="*/ 7010400 w 8068028"/>
              <a:gd name="connsiteY60" fmla="*/ 1165315 h 3890254"/>
              <a:gd name="connsiteX61" fmla="*/ 6524625 w 8068028"/>
              <a:gd name="connsiteY61" fmla="*/ 1184365 h 3890254"/>
              <a:gd name="connsiteX62" fmla="*/ 6362700 w 8068028"/>
              <a:gd name="connsiteY62" fmla="*/ 1193890 h 3890254"/>
              <a:gd name="connsiteX63" fmla="*/ 5943600 w 8068028"/>
              <a:gd name="connsiteY63" fmla="*/ 1203415 h 3890254"/>
              <a:gd name="connsiteX64" fmla="*/ 5495925 w 8068028"/>
              <a:gd name="connsiteY64" fmla="*/ 1231990 h 3890254"/>
              <a:gd name="connsiteX65" fmla="*/ 5229225 w 8068028"/>
              <a:gd name="connsiteY65" fmla="*/ 1251040 h 3890254"/>
              <a:gd name="connsiteX66" fmla="*/ 4667250 w 8068028"/>
              <a:gd name="connsiteY66" fmla="*/ 1231990 h 3890254"/>
              <a:gd name="connsiteX67" fmla="*/ 4019550 w 8068028"/>
              <a:gd name="connsiteY67" fmla="*/ 1270090 h 3890254"/>
              <a:gd name="connsiteX68" fmla="*/ 3876675 w 8068028"/>
              <a:gd name="connsiteY68" fmla="*/ 1279615 h 3890254"/>
              <a:gd name="connsiteX69" fmla="*/ 3076575 w 8068028"/>
              <a:gd name="connsiteY69" fmla="*/ 1317715 h 3890254"/>
              <a:gd name="connsiteX70" fmla="*/ 2924175 w 8068028"/>
              <a:gd name="connsiteY70" fmla="*/ 1355815 h 3890254"/>
              <a:gd name="connsiteX71" fmla="*/ 2762250 w 8068028"/>
              <a:gd name="connsiteY71" fmla="*/ 1365340 h 3890254"/>
              <a:gd name="connsiteX72" fmla="*/ 2552700 w 8068028"/>
              <a:gd name="connsiteY72" fmla="*/ 1384390 h 3890254"/>
              <a:gd name="connsiteX73" fmla="*/ 2343150 w 8068028"/>
              <a:gd name="connsiteY73" fmla="*/ 1403440 h 3890254"/>
              <a:gd name="connsiteX74" fmla="*/ 2247900 w 8068028"/>
              <a:gd name="connsiteY74" fmla="*/ 1441540 h 3890254"/>
              <a:gd name="connsiteX75" fmla="*/ 2162175 w 8068028"/>
              <a:gd name="connsiteY75" fmla="*/ 1451065 h 3890254"/>
              <a:gd name="connsiteX76" fmla="*/ 1943100 w 8068028"/>
              <a:gd name="connsiteY76" fmla="*/ 1460590 h 3890254"/>
              <a:gd name="connsiteX77" fmla="*/ 1828800 w 8068028"/>
              <a:gd name="connsiteY77" fmla="*/ 1470115 h 3890254"/>
              <a:gd name="connsiteX78" fmla="*/ 1685925 w 8068028"/>
              <a:gd name="connsiteY78" fmla="*/ 1489165 h 3890254"/>
              <a:gd name="connsiteX79" fmla="*/ 1647825 w 8068028"/>
              <a:gd name="connsiteY79" fmla="*/ 1508215 h 3890254"/>
              <a:gd name="connsiteX80" fmla="*/ 1552575 w 8068028"/>
              <a:gd name="connsiteY80" fmla="*/ 1517740 h 3890254"/>
              <a:gd name="connsiteX81" fmla="*/ 1504950 w 8068028"/>
              <a:gd name="connsiteY81" fmla="*/ 1555840 h 3890254"/>
              <a:gd name="connsiteX82" fmla="*/ 1466850 w 8068028"/>
              <a:gd name="connsiteY82" fmla="*/ 1565365 h 3890254"/>
              <a:gd name="connsiteX83" fmla="*/ 1428750 w 8068028"/>
              <a:gd name="connsiteY83" fmla="*/ 1593940 h 3890254"/>
              <a:gd name="connsiteX84" fmla="*/ 1400175 w 8068028"/>
              <a:gd name="connsiteY84" fmla="*/ 1641565 h 3890254"/>
              <a:gd name="connsiteX85" fmla="*/ 1381125 w 8068028"/>
              <a:gd name="connsiteY85" fmla="*/ 1670140 h 3890254"/>
              <a:gd name="connsiteX86" fmla="*/ 1362075 w 8068028"/>
              <a:gd name="connsiteY86" fmla="*/ 1727290 h 3890254"/>
              <a:gd name="connsiteX87" fmla="*/ 1314450 w 8068028"/>
              <a:gd name="connsiteY87" fmla="*/ 1765390 h 3890254"/>
              <a:gd name="connsiteX88" fmla="*/ 1238250 w 8068028"/>
              <a:gd name="connsiteY88" fmla="*/ 1841590 h 3890254"/>
              <a:gd name="connsiteX89" fmla="*/ 1228725 w 8068028"/>
              <a:gd name="connsiteY89" fmla="*/ 1870165 h 3890254"/>
              <a:gd name="connsiteX90" fmla="*/ 1143000 w 8068028"/>
              <a:gd name="connsiteY90" fmla="*/ 1936840 h 3890254"/>
              <a:gd name="connsiteX91" fmla="*/ 1114425 w 8068028"/>
              <a:gd name="connsiteY91" fmla="*/ 1955890 h 3890254"/>
              <a:gd name="connsiteX92" fmla="*/ 1104900 w 8068028"/>
              <a:gd name="connsiteY92" fmla="*/ 1984465 h 3890254"/>
              <a:gd name="connsiteX93" fmla="*/ 1085850 w 8068028"/>
              <a:gd name="connsiteY93" fmla="*/ 2022565 h 3890254"/>
              <a:gd name="connsiteX94" fmla="*/ 1076325 w 8068028"/>
              <a:gd name="connsiteY94" fmla="*/ 2070190 h 3890254"/>
              <a:gd name="connsiteX95" fmla="*/ 1038225 w 8068028"/>
              <a:gd name="connsiteY95" fmla="*/ 2155915 h 3890254"/>
              <a:gd name="connsiteX96" fmla="*/ 1019175 w 8068028"/>
              <a:gd name="connsiteY96" fmla="*/ 2279740 h 3890254"/>
              <a:gd name="connsiteX97" fmla="*/ 1000125 w 8068028"/>
              <a:gd name="connsiteY97" fmla="*/ 2413090 h 3890254"/>
              <a:gd name="connsiteX98" fmla="*/ 1009650 w 8068028"/>
              <a:gd name="connsiteY98" fmla="*/ 2822665 h 3890254"/>
              <a:gd name="connsiteX99" fmla="*/ 1019175 w 8068028"/>
              <a:gd name="connsiteY99" fmla="*/ 2860765 h 3890254"/>
              <a:gd name="connsiteX100" fmla="*/ 1066800 w 8068028"/>
              <a:gd name="connsiteY100" fmla="*/ 2965540 h 3890254"/>
              <a:gd name="connsiteX101" fmla="*/ 1123950 w 8068028"/>
              <a:gd name="connsiteY101" fmla="*/ 3013165 h 3890254"/>
              <a:gd name="connsiteX102" fmla="*/ 1133475 w 8068028"/>
              <a:gd name="connsiteY102" fmla="*/ 3041740 h 3890254"/>
              <a:gd name="connsiteX103" fmla="*/ 1209675 w 8068028"/>
              <a:gd name="connsiteY103" fmla="*/ 3098890 h 3890254"/>
              <a:gd name="connsiteX104" fmla="*/ 1304925 w 8068028"/>
              <a:gd name="connsiteY104" fmla="*/ 3184615 h 3890254"/>
              <a:gd name="connsiteX105" fmla="*/ 1362075 w 8068028"/>
              <a:gd name="connsiteY105" fmla="*/ 3213190 h 3890254"/>
              <a:gd name="connsiteX106" fmla="*/ 1409700 w 8068028"/>
              <a:gd name="connsiteY106" fmla="*/ 3241765 h 3890254"/>
              <a:gd name="connsiteX107" fmla="*/ 1485900 w 8068028"/>
              <a:gd name="connsiteY107" fmla="*/ 3251290 h 3890254"/>
              <a:gd name="connsiteX108" fmla="*/ 1543050 w 8068028"/>
              <a:gd name="connsiteY108" fmla="*/ 3260815 h 3890254"/>
              <a:gd name="connsiteX109" fmla="*/ 1609725 w 8068028"/>
              <a:gd name="connsiteY109" fmla="*/ 3270340 h 3890254"/>
              <a:gd name="connsiteX110" fmla="*/ 1676400 w 8068028"/>
              <a:gd name="connsiteY110" fmla="*/ 3298915 h 3890254"/>
              <a:gd name="connsiteX111" fmla="*/ 1714500 w 8068028"/>
              <a:gd name="connsiteY111" fmla="*/ 3308440 h 3890254"/>
              <a:gd name="connsiteX112" fmla="*/ 1876425 w 8068028"/>
              <a:gd name="connsiteY112" fmla="*/ 3346540 h 3890254"/>
              <a:gd name="connsiteX113" fmla="*/ 1933575 w 8068028"/>
              <a:gd name="connsiteY113" fmla="*/ 3375115 h 3890254"/>
              <a:gd name="connsiteX114" fmla="*/ 2009775 w 8068028"/>
              <a:gd name="connsiteY114" fmla="*/ 3384640 h 3890254"/>
              <a:gd name="connsiteX115" fmla="*/ 2085975 w 8068028"/>
              <a:gd name="connsiteY115" fmla="*/ 3403690 h 3890254"/>
              <a:gd name="connsiteX116" fmla="*/ 2143125 w 8068028"/>
              <a:gd name="connsiteY116" fmla="*/ 3422740 h 3890254"/>
              <a:gd name="connsiteX117" fmla="*/ 2209800 w 8068028"/>
              <a:gd name="connsiteY117" fmla="*/ 3460840 h 3890254"/>
              <a:gd name="connsiteX118" fmla="*/ 2466975 w 8068028"/>
              <a:gd name="connsiteY118" fmla="*/ 3489415 h 3890254"/>
              <a:gd name="connsiteX119" fmla="*/ 2705100 w 8068028"/>
              <a:gd name="connsiteY119" fmla="*/ 3527515 h 3890254"/>
              <a:gd name="connsiteX120" fmla="*/ 2857500 w 8068028"/>
              <a:gd name="connsiteY120" fmla="*/ 3565615 h 3890254"/>
              <a:gd name="connsiteX121" fmla="*/ 2990850 w 8068028"/>
              <a:gd name="connsiteY121" fmla="*/ 3584665 h 3890254"/>
              <a:gd name="connsiteX122" fmla="*/ 3124200 w 8068028"/>
              <a:gd name="connsiteY122" fmla="*/ 3622765 h 3890254"/>
              <a:gd name="connsiteX123" fmla="*/ 3676650 w 8068028"/>
              <a:gd name="connsiteY123" fmla="*/ 3632290 h 3890254"/>
              <a:gd name="connsiteX124" fmla="*/ 3876675 w 8068028"/>
              <a:gd name="connsiteY124" fmla="*/ 3670390 h 3890254"/>
              <a:gd name="connsiteX125" fmla="*/ 3943350 w 8068028"/>
              <a:gd name="connsiteY125" fmla="*/ 3689440 h 3890254"/>
              <a:gd name="connsiteX126" fmla="*/ 4238625 w 8068028"/>
              <a:gd name="connsiteY126" fmla="*/ 3698965 h 3890254"/>
              <a:gd name="connsiteX127" fmla="*/ 4429125 w 8068028"/>
              <a:gd name="connsiteY127" fmla="*/ 3727540 h 3890254"/>
              <a:gd name="connsiteX128" fmla="*/ 4524375 w 8068028"/>
              <a:gd name="connsiteY128" fmla="*/ 3737065 h 3890254"/>
              <a:gd name="connsiteX129" fmla="*/ 5305425 w 8068028"/>
              <a:gd name="connsiteY129" fmla="*/ 3765640 h 3890254"/>
              <a:gd name="connsiteX130" fmla="*/ 5962650 w 8068028"/>
              <a:gd name="connsiteY130" fmla="*/ 3784690 h 3890254"/>
              <a:gd name="connsiteX131" fmla="*/ 6134100 w 8068028"/>
              <a:gd name="connsiteY131" fmla="*/ 3803740 h 3890254"/>
              <a:gd name="connsiteX132" fmla="*/ 6305550 w 8068028"/>
              <a:gd name="connsiteY132" fmla="*/ 3813265 h 3890254"/>
              <a:gd name="connsiteX133" fmla="*/ 6410325 w 8068028"/>
              <a:gd name="connsiteY133" fmla="*/ 3822790 h 3890254"/>
              <a:gd name="connsiteX134" fmla="*/ 6743700 w 8068028"/>
              <a:gd name="connsiteY134" fmla="*/ 3832315 h 3890254"/>
              <a:gd name="connsiteX135" fmla="*/ 6924675 w 8068028"/>
              <a:gd name="connsiteY135" fmla="*/ 3851365 h 3890254"/>
              <a:gd name="connsiteX136" fmla="*/ 6991350 w 8068028"/>
              <a:gd name="connsiteY136" fmla="*/ 3860890 h 3890254"/>
              <a:gd name="connsiteX137" fmla="*/ 7296150 w 8068028"/>
              <a:gd name="connsiteY137" fmla="*/ 3889465 h 3890254"/>
              <a:gd name="connsiteX138" fmla="*/ 7610475 w 8068028"/>
              <a:gd name="connsiteY138" fmla="*/ 3889465 h 3890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8068028" h="3890254">
                <a:moveTo>
                  <a:pt x="0" y="12790"/>
                </a:moveTo>
                <a:cubicBezTo>
                  <a:pt x="231211" y="-8229"/>
                  <a:pt x="94073" y="216"/>
                  <a:pt x="504825" y="12790"/>
                </a:cubicBezTo>
                <a:lnTo>
                  <a:pt x="1038225" y="31840"/>
                </a:lnTo>
                <a:cubicBezTo>
                  <a:pt x="1092259" y="33770"/>
                  <a:pt x="1146131" y="39066"/>
                  <a:pt x="1200150" y="41365"/>
                </a:cubicBezTo>
                <a:lnTo>
                  <a:pt x="1485900" y="50890"/>
                </a:lnTo>
                <a:cubicBezTo>
                  <a:pt x="1583765" y="75356"/>
                  <a:pt x="1480737" y="52098"/>
                  <a:pt x="1685925" y="69940"/>
                </a:cubicBezTo>
                <a:cubicBezTo>
                  <a:pt x="1705165" y="71613"/>
                  <a:pt x="1723895" y="77208"/>
                  <a:pt x="1743075" y="79465"/>
                </a:cubicBezTo>
                <a:cubicBezTo>
                  <a:pt x="1777904" y="83563"/>
                  <a:pt x="1812974" y="85319"/>
                  <a:pt x="1847850" y="88990"/>
                </a:cubicBezTo>
                <a:cubicBezTo>
                  <a:pt x="1873307" y="91670"/>
                  <a:pt x="1898487" y="97193"/>
                  <a:pt x="1924050" y="98515"/>
                </a:cubicBezTo>
                <a:cubicBezTo>
                  <a:pt x="2082715" y="106722"/>
                  <a:pt x="2400300" y="117565"/>
                  <a:pt x="2400300" y="117565"/>
                </a:cubicBezTo>
                <a:cubicBezTo>
                  <a:pt x="2539824" y="135005"/>
                  <a:pt x="2451029" y="124543"/>
                  <a:pt x="2667000" y="146140"/>
                </a:cubicBezTo>
                <a:cubicBezTo>
                  <a:pt x="2853422" y="164782"/>
                  <a:pt x="3041653" y="152290"/>
                  <a:pt x="3228975" y="155665"/>
                </a:cubicBezTo>
                <a:cubicBezTo>
                  <a:pt x="4281447" y="174628"/>
                  <a:pt x="3123519" y="155803"/>
                  <a:pt x="4333875" y="174715"/>
                </a:cubicBezTo>
                <a:cubicBezTo>
                  <a:pt x="4346575" y="177890"/>
                  <a:pt x="4359108" y="181828"/>
                  <a:pt x="4371975" y="184240"/>
                </a:cubicBezTo>
                <a:cubicBezTo>
                  <a:pt x="4409939" y="191358"/>
                  <a:pt x="4486275" y="203290"/>
                  <a:pt x="4486275" y="203290"/>
                </a:cubicBezTo>
                <a:cubicBezTo>
                  <a:pt x="4581665" y="241446"/>
                  <a:pt x="4524536" y="224418"/>
                  <a:pt x="4695825" y="231865"/>
                </a:cubicBezTo>
                <a:lnTo>
                  <a:pt x="4972050" y="241390"/>
                </a:lnTo>
                <a:lnTo>
                  <a:pt x="5181600" y="250915"/>
                </a:lnTo>
                <a:cubicBezTo>
                  <a:pt x="5264150" y="247740"/>
                  <a:pt x="5346800" y="246543"/>
                  <a:pt x="5429250" y="241390"/>
                </a:cubicBezTo>
                <a:cubicBezTo>
                  <a:pt x="5448525" y="240185"/>
                  <a:pt x="5467312" y="234802"/>
                  <a:pt x="5486400" y="231865"/>
                </a:cubicBezTo>
                <a:cubicBezTo>
                  <a:pt x="5508590" y="228451"/>
                  <a:pt x="5530748" y="224690"/>
                  <a:pt x="5553075" y="222340"/>
                </a:cubicBezTo>
                <a:cubicBezTo>
                  <a:pt x="5591097" y="218338"/>
                  <a:pt x="5629315" y="216440"/>
                  <a:pt x="5667375" y="212815"/>
                </a:cubicBezTo>
                <a:cubicBezTo>
                  <a:pt x="5695996" y="210089"/>
                  <a:pt x="5724367" y="204316"/>
                  <a:pt x="5753100" y="203290"/>
                </a:cubicBezTo>
                <a:cubicBezTo>
                  <a:pt x="5902264" y="197963"/>
                  <a:pt x="6051550" y="196940"/>
                  <a:pt x="6200775" y="193765"/>
                </a:cubicBezTo>
                <a:cubicBezTo>
                  <a:pt x="6264275" y="196940"/>
                  <a:pt x="6327869" y="198593"/>
                  <a:pt x="6391275" y="203290"/>
                </a:cubicBezTo>
                <a:cubicBezTo>
                  <a:pt x="6413664" y="204948"/>
                  <a:pt x="6435653" y="210192"/>
                  <a:pt x="6457950" y="212815"/>
                </a:cubicBezTo>
                <a:cubicBezTo>
                  <a:pt x="6489640" y="216543"/>
                  <a:pt x="6521450" y="219165"/>
                  <a:pt x="6553200" y="222340"/>
                </a:cubicBezTo>
                <a:cubicBezTo>
                  <a:pt x="6572250" y="228690"/>
                  <a:pt x="6590977" y="236106"/>
                  <a:pt x="6610350" y="241390"/>
                </a:cubicBezTo>
                <a:cubicBezTo>
                  <a:pt x="6625969" y="245650"/>
                  <a:pt x="6642468" y="246263"/>
                  <a:pt x="6657975" y="250915"/>
                </a:cubicBezTo>
                <a:cubicBezTo>
                  <a:pt x="6770017" y="284527"/>
                  <a:pt x="6631461" y="259374"/>
                  <a:pt x="6772275" y="279490"/>
                </a:cubicBezTo>
                <a:cubicBezTo>
                  <a:pt x="6781800" y="282665"/>
                  <a:pt x="6791622" y="285060"/>
                  <a:pt x="6800850" y="289015"/>
                </a:cubicBezTo>
                <a:cubicBezTo>
                  <a:pt x="6813901" y="294608"/>
                  <a:pt x="6825606" y="303213"/>
                  <a:pt x="6838950" y="308065"/>
                </a:cubicBezTo>
                <a:cubicBezTo>
                  <a:pt x="6894256" y="328176"/>
                  <a:pt x="6952700" y="336548"/>
                  <a:pt x="7010400" y="346165"/>
                </a:cubicBezTo>
                <a:cubicBezTo>
                  <a:pt x="7023100" y="352515"/>
                  <a:pt x="7035030" y="360725"/>
                  <a:pt x="7048500" y="365215"/>
                </a:cubicBezTo>
                <a:cubicBezTo>
                  <a:pt x="7103614" y="383586"/>
                  <a:pt x="7135539" y="385813"/>
                  <a:pt x="7191375" y="393790"/>
                </a:cubicBezTo>
                <a:cubicBezTo>
                  <a:pt x="7210425" y="400140"/>
                  <a:pt x="7230175" y="404685"/>
                  <a:pt x="7248525" y="412840"/>
                </a:cubicBezTo>
                <a:cubicBezTo>
                  <a:pt x="7333098" y="450428"/>
                  <a:pt x="7214414" y="416219"/>
                  <a:pt x="7315200" y="441415"/>
                </a:cubicBezTo>
                <a:cubicBezTo>
                  <a:pt x="7350194" y="462412"/>
                  <a:pt x="7370841" y="478238"/>
                  <a:pt x="7410450" y="489040"/>
                </a:cubicBezTo>
                <a:cubicBezTo>
                  <a:pt x="7429082" y="494122"/>
                  <a:pt x="7448550" y="495390"/>
                  <a:pt x="7467600" y="498565"/>
                </a:cubicBezTo>
                <a:cubicBezTo>
                  <a:pt x="7536883" y="544754"/>
                  <a:pt x="7446429" y="489690"/>
                  <a:pt x="7543800" y="527140"/>
                </a:cubicBezTo>
                <a:cubicBezTo>
                  <a:pt x="7570305" y="537334"/>
                  <a:pt x="7594600" y="552540"/>
                  <a:pt x="7620000" y="565240"/>
                </a:cubicBezTo>
                <a:cubicBezTo>
                  <a:pt x="7631709" y="571094"/>
                  <a:pt x="7646068" y="569608"/>
                  <a:pt x="7658100" y="574765"/>
                </a:cubicBezTo>
                <a:cubicBezTo>
                  <a:pt x="7690727" y="588748"/>
                  <a:pt x="7721600" y="606515"/>
                  <a:pt x="7753350" y="622390"/>
                </a:cubicBezTo>
                <a:cubicBezTo>
                  <a:pt x="7765059" y="628244"/>
                  <a:pt x="7778911" y="628153"/>
                  <a:pt x="7791450" y="631915"/>
                </a:cubicBezTo>
                <a:cubicBezTo>
                  <a:pt x="7810684" y="637685"/>
                  <a:pt x="7830639" y="641985"/>
                  <a:pt x="7848600" y="650965"/>
                </a:cubicBezTo>
                <a:cubicBezTo>
                  <a:pt x="7881718" y="667524"/>
                  <a:pt x="7912100" y="689065"/>
                  <a:pt x="7943850" y="708115"/>
                </a:cubicBezTo>
                <a:cubicBezTo>
                  <a:pt x="7966952" y="721976"/>
                  <a:pt x="7981950" y="746215"/>
                  <a:pt x="8001000" y="765265"/>
                </a:cubicBezTo>
                <a:cubicBezTo>
                  <a:pt x="8018945" y="783210"/>
                  <a:pt x="8038016" y="798545"/>
                  <a:pt x="8048625" y="822415"/>
                </a:cubicBezTo>
                <a:cubicBezTo>
                  <a:pt x="8056780" y="840765"/>
                  <a:pt x="8067675" y="879565"/>
                  <a:pt x="8067675" y="879565"/>
                </a:cubicBezTo>
                <a:cubicBezTo>
                  <a:pt x="8056393" y="1014945"/>
                  <a:pt x="8095470" y="981841"/>
                  <a:pt x="8020050" y="1003390"/>
                </a:cubicBezTo>
                <a:cubicBezTo>
                  <a:pt x="8010396" y="1006148"/>
                  <a:pt x="8001000" y="1009740"/>
                  <a:pt x="7991475" y="1012915"/>
                </a:cubicBezTo>
                <a:cubicBezTo>
                  <a:pt x="7978775" y="1022440"/>
                  <a:pt x="7967158" y="1033614"/>
                  <a:pt x="7953375" y="1041490"/>
                </a:cubicBezTo>
                <a:cubicBezTo>
                  <a:pt x="7944658" y="1046471"/>
                  <a:pt x="7934201" y="1047490"/>
                  <a:pt x="7924800" y="1051015"/>
                </a:cubicBezTo>
                <a:cubicBezTo>
                  <a:pt x="7908791" y="1057018"/>
                  <a:pt x="7893670" y="1065566"/>
                  <a:pt x="7877175" y="1070065"/>
                </a:cubicBezTo>
                <a:cubicBezTo>
                  <a:pt x="7858543" y="1075147"/>
                  <a:pt x="7838843" y="1075247"/>
                  <a:pt x="7820025" y="1079590"/>
                </a:cubicBezTo>
                <a:cubicBezTo>
                  <a:pt x="7797503" y="1084787"/>
                  <a:pt x="7776015" y="1094107"/>
                  <a:pt x="7753350" y="1098640"/>
                </a:cubicBezTo>
                <a:cubicBezTo>
                  <a:pt x="7733450" y="1102620"/>
                  <a:pt x="7607313" y="1115572"/>
                  <a:pt x="7591425" y="1117690"/>
                </a:cubicBezTo>
                <a:cubicBezTo>
                  <a:pt x="7572282" y="1120242"/>
                  <a:pt x="7553564" y="1126251"/>
                  <a:pt x="7534275" y="1127215"/>
                </a:cubicBezTo>
                <a:cubicBezTo>
                  <a:pt x="7426413" y="1132608"/>
                  <a:pt x="7318375" y="1133565"/>
                  <a:pt x="7210425" y="1136740"/>
                </a:cubicBezTo>
                <a:cubicBezTo>
                  <a:pt x="7165975" y="1139915"/>
                  <a:pt x="7121190" y="1139963"/>
                  <a:pt x="7077075" y="1146265"/>
                </a:cubicBezTo>
                <a:cubicBezTo>
                  <a:pt x="7054193" y="1149534"/>
                  <a:pt x="7033460" y="1163725"/>
                  <a:pt x="7010400" y="1165315"/>
                </a:cubicBezTo>
                <a:cubicBezTo>
                  <a:pt x="6848735" y="1176464"/>
                  <a:pt x="6686517" y="1177223"/>
                  <a:pt x="6524625" y="1184365"/>
                </a:cubicBezTo>
                <a:cubicBezTo>
                  <a:pt x="6470609" y="1186748"/>
                  <a:pt x="6416739" y="1192118"/>
                  <a:pt x="6362700" y="1193890"/>
                </a:cubicBezTo>
                <a:cubicBezTo>
                  <a:pt x="6223039" y="1198469"/>
                  <a:pt x="6083300" y="1200240"/>
                  <a:pt x="5943600" y="1203415"/>
                </a:cubicBezTo>
                <a:lnTo>
                  <a:pt x="5495925" y="1231990"/>
                </a:lnTo>
                <a:cubicBezTo>
                  <a:pt x="5406996" y="1237919"/>
                  <a:pt x="5318351" y="1251040"/>
                  <a:pt x="5229225" y="1251040"/>
                </a:cubicBezTo>
                <a:cubicBezTo>
                  <a:pt x="5041792" y="1251040"/>
                  <a:pt x="4854575" y="1238340"/>
                  <a:pt x="4667250" y="1231990"/>
                </a:cubicBezTo>
                <a:cubicBezTo>
                  <a:pt x="4069153" y="1280484"/>
                  <a:pt x="4555880" y="1246771"/>
                  <a:pt x="4019550" y="1270090"/>
                </a:cubicBezTo>
                <a:cubicBezTo>
                  <a:pt x="3971864" y="1272163"/>
                  <a:pt x="3924336" y="1277039"/>
                  <a:pt x="3876675" y="1279615"/>
                </a:cubicBezTo>
                <a:lnTo>
                  <a:pt x="3076575" y="1317715"/>
                </a:lnTo>
                <a:cubicBezTo>
                  <a:pt x="3025775" y="1330415"/>
                  <a:pt x="2975948" y="1347971"/>
                  <a:pt x="2924175" y="1355815"/>
                </a:cubicBezTo>
                <a:cubicBezTo>
                  <a:pt x="2870717" y="1363915"/>
                  <a:pt x="2816159" y="1361193"/>
                  <a:pt x="2762250" y="1365340"/>
                </a:cubicBezTo>
                <a:cubicBezTo>
                  <a:pt x="2692319" y="1370719"/>
                  <a:pt x="2622550" y="1378040"/>
                  <a:pt x="2552700" y="1384390"/>
                </a:cubicBezTo>
                <a:cubicBezTo>
                  <a:pt x="2294638" y="1407850"/>
                  <a:pt x="2543339" y="1381197"/>
                  <a:pt x="2343150" y="1403440"/>
                </a:cubicBezTo>
                <a:cubicBezTo>
                  <a:pt x="2311400" y="1416140"/>
                  <a:pt x="2280970" y="1432837"/>
                  <a:pt x="2247900" y="1441540"/>
                </a:cubicBezTo>
                <a:cubicBezTo>
                  <a:pt x="2220096" y="1448857"/>
                  <a:pt x="2190870" y="1449272"/>
                  <a:pt x="2162175" y="1451065"/>
                </a:cubicBezTo>
                <a:cubicBezTo>
                  <a:pt x="2089223" y="1455624"/>
                  <a:pt x="2016075" y="1456420"/>
                  <a:pt x="1943100" y="1460590"/>
                </a:cubicBezTo>
                <a:cubicBezTo>
                  <a:pt x="1904930" y="1462771"/>
                  <a:pt x="1866875" y="1466654"/>
                  <a:pt x="1828800" y="1470115"/>
                </a:cubicBezTo>
                <a:cubicBezTo>
                  <a:pt x="1726721" y="1479395"/>
                  <a:pt x="1760130" y="1474324"/>
                  <a:pt x="1685925" y="1489165"/>
                </a:cubicBezTo>
                <a:cubicBezTo>
                  <a:pt x="1673225" y="1495515"/>
                  <a:pt x="1661709" y="1505240"/>
                  <a:pt x="1647825" y="1508215"/>
                </a:cubicBezTo>
                <a:cubicBezTo>
                  <a:pt x="1616625" y="1514901"/>
                  <a:pt x="1582846" y="1507650"/>
                  <a:pt x="1552575" y="1517740"/>
                </a:cubicBezTo>
                <a:cubicBezTo>
                  <a:pt x="1533288" y="1524169"/>
                  <a:pt x="1522722" y="1545967"/>
                  <a:pt x="1504950" y="1555840"/>
                </a:cubicBezTo>
                <a:cubicBezTo>
                  <a:pt x="1493507" y="1562197"/>
                  <a:pt x="1479550" y="1562190"/>
                  <a:pt x="1466850" y="1565365"/>
                </a:cubicBezTo>
                <a:cubicBezTo>
                  <a:pt x="1454150" y="1574890"/>
                  <a:pt x="1439204" y="1581993"/>
                  <a:pt x="1428750" y="1593940"/>
                </a:cubicBezTo>
                <a:cubicBezTo>
                  <a:pt x="1416559" y="1607873"/>
                  <a:pt x="1409987" y="1625866"/>
                  <a:pt x="1400175" y="1641565"/>
                </a:cubicBezTo>
                <a:cubicBezTo>
                  <a:pt x="1394108" y="1651273"/>
                  <a:pt x="1385774" y="1659679"/>
                  <a:pt x="1381125" y="1670140"/>
                </a:cubicBezTo>
                <a:cubicBezTo>
                  <a:pt x="1372970" y="1688490"/>
                  <a:pt x="1373590" y="1710839"/>
                  <a:pt x="1362075" y="1727290"/>
                </a:cubicBezTo>
                <a:cubicBezTo>
                  <a:pt x="1350417" y="1743945"/>
                  <a:pt x="1329388" y="1751601"/>
                  <a:pt x="1314450" y="1765390"/>
                </a:cubicBezTo>
                <a:cubicBezTo>
                  <a:pt x="1288055" y="1789755"/>
                  <a:pt x="1238250" y="1841590"/>
                  <a:pt x="1238250" y="1841590"/>
                </a:cubicBezTo>
                <a:cubicBezTo>
                  <a:pt x="1235075" y="1851115"/>
                  <a:pt x="1234294" y="1861811"/>
                  <a:pt x="1228725" y="1870165"/>
                </a:cubicBezTo>
                <a:cubicBezTo>
                  <a:pt x="1210819" y="1897024"/>
                  <a:pt x="1165707" y="1921702"/>
                  <a:pt x="1143000" y="1936840"/>
                </a:cubicBezTo>
                <a:lnTo>
                  <a:pt x="1114425" y="1955890"/>
                </a:lnTo>
                <a:cubicBezTo>
                  <a:pt x="1111250" y="1965415"/>
                  <a:pt x="1108855" y="1975237"/>
                  <a:pt x="1104900" y="1984465"/>
                </a:cubicBezTo>
                <a:cubicBezTo>
                  <a:pt x="1099307" y="1997516"/>
                  <a:pt x="1090340" y="2009095"/>
                  <a:pt x="1085850" y="2022565"/>
                </a:cubicBezTo>
                <a:cubicBezTo>
                  <a:pt x="1080730" y="2037924"/>
                  <a:pt x="1080585" y="2054571"/>
                  <a:pt x="1076325" y="2070190"/>
                </a:cubicBezTo>
                <a:cubicBezTo>
                  <a:pt x="1060630" y="2127737"/>
                  <a:pt x="1064437" y="2116597"/>
                  <a:pt x="1038225" y="2155915"/>
                </a:cubicBezTo>
                <a:cubicBezTo>
                  <a:pt x="1031875" y="2197190"/>
                  <a:pt x="1024817" y="2238362"/>
                  <a:pt x="1019175" y="2279740"/>
                </a:cubicBezTo>
                <a:cubicBezTo>
                  <a:pt x="999782" y="2421958"/>
                  <a:pt x="1019839" y="2314522"/>
                  <a:pt x="1000125" y="2413090"/>
                </a:cubicBezTo>
                <a:cubicBezTo>
                  <a:pt x="1003300" y="2549615"/>
                  <a:pt x="1003844" y="2686227"/>
                  <a:pt x="1009650" y="2822665"/>
                </a:cubicBezTo>
                <a:cubicBezTo>
                  <a:pt x="1010207" y="2835744"/>
                  <a:pt x="1015579" y="2848178"/>
                  <a:pt x="1019175" y="2860765"/>
                </a:cubicBezTo>
                <a:cubicBezTo>
                  <a:pt x="1027623" y="2890332"/>
                  <a:pt x="1052657" y="2953754"/>
                  <a:pt x="1066800" y="2965540"/>
                </a:cubicBezTo>
                <a:lnTo>
                  <a:pt x="1123950" y="3013165"/>
                </a:lnTo>
                <a:cubicBezTo>
                  <a:pt x="1127125" y="3022690"/>
                  <a:pt x="1127906" y="3033386"/>
                  <a:pt x="1133475" y="3041740"/>
                </a:cubicBezTo>
                <a:cubicBezTo>
                  <a:pt x="1151993" y="3069517"/>
                  <a:pt x="1182313" y="3082473"/>
                  <a:pt x="1209675" y="3098890"/>
                </a:cubicBezTo>
                <a:cubicBezTo>
                  <a:pt x="1230060" y="3160046"/>
                  <a:pt x="1210846" y="3121896"/>
                  <a:pt x="1304925" y="3184615"/>
                </a:cubicBezTo>
                <a:cubicBezTo>
                  <a:pt x="1322646" y="3196429"/>
                  <a:pt x="1343377" y="3202991"/>
                  <a:pt x="1362075" y="3213190"/>
                </a:cubicBezTo>
                <a:cubicBezTo>
                  <a:pt x="1378328" y="3222055"/>
                  <a:pt x="1392005" y="3236321"/>
                  <a:pt x="1409700" y="3241765"/>
                </a:cubicBezTo>
                <a:cubicBezTo>
                  <a:pt x="1434166" y="3249293"/>
                  <a:pt x="1460560" y="3247670"/>
                  <a:pt x="1485900" y="3251290"/>
                </a:cubicBezTo>
                <a:cubicBezTo>
                  <a:pt x="1505019" y="3254021"/>
                  <a:pt x="1523962" y="3257878"/>
                  <a:pt x="1543050" y="3260815"/>
                </a:cubicBezTo>
                <a:cubicBezTo>
                  <a:pt x="1565240" y="3264229"/>
                  <a:pt x="1587500" y="3267165"/>
                  <a:pt x="1609725" y="3270340"/>
                </a:cubicBezTo>
                <a:cubicBezTo>
                  <a:pt x="1631950" y="3279865"/>
                  <a:pt x="1653676" y="3290652"/>
                  <a:pt x="1676400" y="3298915"/>
                </a:cubicBezTo>
                <a:cubicBezTo>
                  <a:pt x="1688703" y="3303389"/>
                  <a:pt x="1701744" y="3305496"/>
                  <a:pt x="1714500" y="3308440"/>
                </a:cubicBezTo>
                <a:cubicBezTo>
                  <a:pt x="1734161" y="3312977"/>
                  <a:pt x="1853776" y="3338451"/>
                  <a:pt x="1876425" y="3346540"/>
                </a:cubicBezTo>
                <a:cubicBezTo>
                  <a:pt x="1896483" y="3353703"/>
                  <a:pt x="1913096" y="3369264"/>
                  <a:pt x="1933575" y="3375115"/>
                </a:cubicBezTo>
                <a:cubicBezTo>
                  <a:pt x="1958188" y="3382147"/>
                  <a:pt x="1984616" y="3379923"/>
                  <a:pt x="2009775" y="3384640"/>
                </a:cubicBezTo>
                <a:cubicBezTo>
                  <a:pt x="2035508" y="3389465"/>
                  <a:pt x="2060801" y="3396497"/>
                  <a:pt x="2085975" y="3403690"/>
                </a:cubicBezTo>
                <a:cubicBezTo>
                  <a:pt x="2105283" y="3409207"/>
                  <a:pt x="2124893" y="3414325"/>
                  <a:pt x="2143125" y="3422740"/>
                </a:cubicBezTo>
                <a:cubicBezTo>
                  <a:pt x="2166367" y="3433467"/>
                  <a:pt x="2185187" y="3453808"/>
                  <a:pt x="2209800" y="3460840"/>
                </a:cubicBezTo>
                <a:cubicBezTo>
                  <a:pt x="2264852" y="3476569"/>
                  <a:pt x="2408351" y="3484905"/>
                  <a:pt x="2466975" y="3489415"/>
                </a:cubicBezTo>
                <a:cubicBezTo>
                  <a:pt x="2789419" y="3561069"/>
                  <a:pt x="2197051" y="3432256"/>
                  <a:pt x="2705100" y="3527515"/>
                </a:cubicBezTo>
                <a:cubicBezTo>
                  <a:pt x="2756567" y="3537165"/>
                  <a:pt x="2806153" y="3555346"/>
                  <a:pt x="2857500" y="3565615"/>
                </a:cubicBezTo>
                <a:cubicBezTo>
                  <a:pt x="2901529" y="3574421"/>
                  <a:pt x="2946945" y="3575257"/>
                  <a:pt x="2990850" y="3584665"/>
                </a:cubicBezTo>
                <a:cubicBezTo>
                  <a:pt x="3036053" y="3594351"/>
                  <a:pt x="3078082" y="3619562"/>
                  <a:pt x="3124200" y="3622765"/>
                </a:cubicBezTo>
                <a:cubicBezTo>
                  <a:pt x="3307935" y="3635524"/>
                  <a:pt x="3492500" y="3629115"/>
                  <a:pt x="3676650" y="3632290"/>
                </a:cubicBezTo>
                <a:lnTo>
                  <a:pt x="3876675" y="3670390"/>
                </a:lnTo>
                <a:cubicBezTo>
                  <a:pt x="3899381" y="3674715"/>
                  <a:pt x="3920307" y="3687621"/>
                  <a:pt x="3943350" y="3689440"/>
                </a:cubicBezTo>
                <a:cubicBezTo>
                  <a:pt x="4041521" y="3697190"/>
                  <a:pt x="4140200" y="3695790"/>
                  <a:pt x="4238625" y="3698965"/>
                </a:cubicBezTo>
                <a:cubicBezTo>
                  <a:pt x="4334970" y="3715023"/>
                  <a:pt x="4343230" y="3717996"/>
                  <a:pt x="4429125" y="3727540"/>
                </a:cubicBezTo>
                <a:cubicBezTo>
                  <a:pt x="4460838" y="3731064"/>
                  <a:pt x="4492497" y="3735679"/>
                  <a:pt x="4524375" y="3737065"/>
                </a:cubicBezTo>
                <a:lnTo>
                  <a:pt x="5305425" y="3765640"/>
                </a:lnTo>
                <a:lnTo>
                  <a:pt x="5962650" y="3784690"/>
                </a:lnTo>
                <a:cubicBezTo>
                  <a:pt x="6018861" y="3791716"/>
                  <a:pt x="6077764" y="3799716"/>
                  <a:pt x="6134100" y="3803740"/>
                </a:cubicBezTo>
                <a:cubicBezTo>
                  <a:pt x="6191193" y="3807818"/>
                  <a:pt x="6248448" y="3809327"/>
                  <a:pt x="6305550" y="3813265"/>
                </a:cubicBezTo>
                <a:cubicBezTo>
                  <a:pt x="6340536" y="3815678"/>
                  <a:pt x="6375289" y="3821267"/>
                  <a:pt x="6410325" y="3822790"/>
                </a:cubicBezTo>
                <a:cubicBezTo>
                  <a:pt x="6521390" y="3827619"/>
                  <a:pt x="6632575" y="3829140"/>
                  <a:pt x="6743700" y="3832315"/>
                </a:cubicBezTo>
                <a:lnTo>
                  <a:pt x="6924675" y="3851365"/>
                </a:lnTo>
                <a:cubicBezTo>
                  <a:pt x="6946952" y="3854150"/>
                  <a:pt x="6969125" y="3857715"/>
                  <a:pt x="6991350" y="3860890"/>
                </a:cubicBezTo>
                <a:cubicBezTo>
                  <a:pt x="7122447" y="3904589"/>
                  <a:pt x="7046638" y="3885236"/>
                  <a:pt x="7296150" y="3889465"/>
                </a:cubicBezTo>
                <a:cubicBezTo>
                  <a:pt x="7400910" y="3891241"/>
                  <a:pt x="7505700" y="3889465"/>
                  <a:pt x="7610475" y="3889465"/>
                </a:cubicBezTo>
              </a:path>
            </a:pathLst>
          </a:cu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 12"/>
          <p:cNvSpPr/>
          <p:nvPr/>
        </p:nvSpPr>
        <p:spPr>
          <a:xfrm>
            <a:off x="2257425" y="1767237"/>
            <a:ext cx="6686550" cy="2714634"/>
          </a:xfrm>
          <a:custGeom>
            <a:avLst/>
            <a:gdLst>
              <a:gd name="connsiteX0" fmla="*/ 0 w 6686550"/>
              <a:gd name="connsiteY0" fmla="*/ 114300 h 2714634"/>
              <a:gd name="connsiteX1" fmla="*/ 1171575 w 6686550"/>
              <a:gd name="connsiteY1" fmla="*/ 114300 h 2714634"/>
              <a:gd name="connsiteX2" fmla="*/ 1228725 w 6686550"/>
              <a:gd name="connsiteY2" fmla="*/ 95250 h 2714634"/>
              <a:gd name="connsiteX3" fmla="*/ 1323975 w 6686550"/>
              <a:gd name="connsiteY3" fmla="*/ 85725 h 2714634"/>
              <a:gd name="connsiteX4" fmla="*/ 1438275 w 6686550"/>
              <a:gd name="connsiteY4" fmla="*/ 66675 h 2714634"/>
              <a:gd name="connsiteX5" fmla="*/ 1876425 w 6686550"/>
              <a:gd name="connsiteY5" fmla="*/ 38100 h 2714634"/>
              <a:gd name="connsiteX6" fmla="*/ 2257425 w 6686550"/>
              <a:gd name="connsiteY6" fmla="*/ 28575 h 2714634"/>
              <a:gd name="connsiteX7" fmla="*/ 2619375 w 6686550"/>
              <a:gd name="connsiteY7" fmla="*/ 9525 h 2714634"/>
              <a:gd name="connsiteX8" fmla="*/ 2686050 w 6686550"/>
              <a:gd name="connsiteY8" fmla="*/ 0 h 2714634"/>
              <a:gd name="connsiteX9" fmla="*/ 3467100 w 6686550"/>
              <a:gd name="connsiteY9" fmla="*/ 19050 h 2714634"/>
              <a:gd name="connsiteX10" fmla="*/ 3533775 w 6686550"/>
              <a:gd name="connsiteY10" fmla="*/ 28575 h 2714634"/>
              <a:gd name="connsiteX11" fmla="*/ 3943350 w 6686550"/>
              <a:gd name="connsiteY11" fmla="*/ 47625 h 2714634"/>
              <a:gd name="connsiteX12" fmla="*/ 4714875 w 6686550"/>
              <a:gd name="connsiteY12" fmla="*/ 85725 h 2714634"/>
              <a:gd name="connsiteX13" fmla="*/ 5286375 w 6686550"/>
              <a:gd name="connsiteY13" fmla="*/ 104775 h 2714634"/>
              <a:gd name="connsiteX14" fmla="*/ 5429250 w 6686550"/>
              <a:gd name="connsiteY14" fmla="*/ 123825 h 2714634"/>
              <a:gd name="connsiteX15" fmla="*/ 5591175 w 6686550"/>
              <a:gd name="connsiteY15" fmla="*/ 142875 h 2714634"/>
              <a:gd name="connsiteX16" fmla="*/ 6067425 w 6686550"/>
              <a:gd name="connsiteY16" fmla="*/ 161925 h 2714634"/>
              <a:gd name="connsiteX17" fmla="*/ 6276975 w 6686550"/>
              <a:gd name="connsiteY17" fmla="*/ 180975 h 2714634"/>
              <a:gd name="connsiteX18" fmla="*/ 6372225 w 6686550"/>
              <a:gd name="connsiteY18" fmla="*/ 200025 h 2714634"/>
              <a:gd name="connsiteX19" fmla="*/ 6400800 w 6686550"/>
              <a:gd name="connsiteY19" fmla="*/ 209550 h 2714634"/>
              <a:gd name="connsiteX20" fmla="*/ 6486525 w 6686550"/>
              <a:gd name="connsiteY20" fmla="*/ 228600 h 2714634"/>
              <a:gd name="connsiteX21" fmla="*/ 6543675 w 6686550"/>
              <a:gd name="connsiteY21" fmla="*/ 247650 h 2714634"/>
              <a:gd name="connsiteX22" fmla="*/ 6572250 w 6686550"/>
              <a:gd name="connsiteY22" fmla="*/ 257175 h 2714634"/>
              <a:gd name="connsiteX23" fmla="*/ 6638925 w 6686550"/>
              <a:gd name="connsiteY23" fmla="*/ 342900 h 2714634"/>
              <a:gd name="connsiteX24" fmla="*/ 6657975 w 6686550"/>
              <a:gd name="connsiteY24" fmla="*/ 400050 h 2714634"/>
              <a:gd name="connsiteX25" fmla="*/ 6667500 w 6686550"/>
              <a:gd name="connsiteY25" fmla="*/ 438150 h 2714634"/>
              <a:gd name="connsiteX26" fmla="*/ 6677025 w 6686550"/>
              <a:gd name="connsiteY26" fmla="*/ 466725 h 2714634"/>
              <a:gd name="connsiteX27" fmla="*/ 6667500 w 6686550"/>
              <a:gd name="connsiteY27" fmla="*/ 552450 h 2714634"/>
              <a:gd name="connsiteX28" fmla="*/ 6610350 w 6686550"/>
              <a:gd name="connsiteY28" fmla="*/ 590550 h 2714634"/>
              <a:gd name="connsiteX29" fmla="*/ 6515100 w 6686550"/>
              <a:gd name="connsiteY29" fmla="*/ 647700 h 2714634"/>
              <a:gd name="connsiteX30" fmla="*/ 6438900 w 6686550"/>
              <a:gd name="connsiteY30" fmla="*/ 666750 h 2714634"/>
              <a:gd name="connsiteX31" fmla="*/ 6372225 w 6686550"/>
              <a:gd name="connsiteY31" fmla="*/ 695325 h 2714634"/>
              <a:gd name="connsiteX32" fmla="*/ 6296025 w 6686550"/>
              <a:gd name="connsiteY32" fmla="*/ 704850 h 2714634"/>
              <a:gd name="connsiteX33" fmla="*/ 6238875 w 6686550"/>
              <a:gd name="connsiteY33" fmla="*/ 714375 h 2714634"/>
              <a:gd name="connsiteX34" fmla="*/ 6191250 w 6686550"/>
              <a:gd name="connsiteY34" fmla="*/ 742950 h 2714634"/>
              <a:gd name="connsiteX35" fmla="*/ 6153150 w 6686550"/>
              <a:gd name="connsiteY35" fmla="*/ 752475 h 2714634"/>
              <a:gd name="connsiteX36" fmla="*/ 6105525 w 6686550"/>
              <a:gd name="connsiteY36" fmla="*/ 771525 h 2714634"/>
              <a:gd name="connsiteX37" fmla="*/ 5876925 w 6686550"/>
              <a:gd name="connsiteY37" fmla="*/ 790575 h 2714634"/>
              <a:gd name="connsiteX38" fmla="*/ 5314950 w 6686550"/>
              <a:gd name="connsiteY38" fmla="*/ 800100 h 2714634"/>
              <a:gd name="connsiteX39" fmla="*/ 4876800 w 6686550"/>
              <a:gd name="connsiteY39" fmla="*/ 819150 h 2714634"/>
              <a:gd name="connsiteX40" fmla="*/ 4743450 w 6686550"/>
              <a:gd name="connsiteY40" fmla="*/ 828675 h 2714634"/>
              <a:gd name="connsiteX41" fmla="*/ 4533900 w 6686550"/>
              <a:gd name="connsiteY41" fmla="*/ 838200 h 2714634"/>
              <a:gd name="connsiteX42" fmla="*/ 4371975 w 6686550"/>
              <a:gd name="connsiteY42" fmla="*/ 847725 h 2714634"/>
              <a:gd name="connsiteX43" fmla="*/ 3514725 w 6686550"/>
              <a:gd name="connsiteY43" fmla="*/ 847725 h 2714634"/>
              <a:gd name="connsiteX44" fmla="*/ 2819400 w 6686550"/>
              <a:gd name="connsiteY44" fmla="*/ 838200 h 2714634"/>
              <a:gd name="connsiteX45" fmla="*/ 1743075 w 6686550"/>
              <a:gd name="connsiteY45" fmla="*/ 847725 h 2714634"/>
              <a:gd name="connsiteX46" fmla="*/ 1590675 w 6686550"/>
              <a:gd name="connsiteY46" fmla="*/ 857250 h 2714634"/>
              <a:gd name="connsiteX47" fmla="*/ 1562100 w 6686550"/>
              <a:gd name="connsiteY47" fmla="*/ 866775 h 2714634"/>
              <a:gd name="connsiteX48" fmla="*/ 1504950 w 6686550"/>
              <a:gd name="connsiteY48" fmla="*/ 876300 h 2714634"/>
              <a:gd name="connsiteX49" fmla="*/ 1371600 w 6686550"/>
              <a:gd name="connsiteY49" fmla="*/ 895350 h 2714634"/>
              <a:gd name="connsiteX50" fmla="*/ 1333500 w 6686550"/>
              <a:gd name="connsiteY50" fmla="*/ 904875 h 2714634"/>
              <a:gd name="connsiteX51" fmla="*/ 1276350 w 6686550"/>
              <a:gd name="connsiteY51" fmla="*/ 914400 h 2714634"/>
              <a:gd name="connsiteX52" fmla="*/ 1209675 w 6686550"/>
              <a:gd name="connsiteY52" fmla="*/ 933450 h 2714634"/>
              <a:gd name="connsiteX53" fmla="*/ 1104900 w 6686550"/>
              <a:gd name="connsiteY53" fmla="*/ 942975 h 2714634"/>
              <a:gd name="connsiteX54" fmla="*/ 1028700 w 6686550"/>
              <a:gd name="connsiteY54" fmla="*/ 962025 h 2714634"/>
              <a:gd name="connsiteX55" fmla="*/ 1000125 w 6686550"/>
              <a:gd name="connsiteY55" fmla="*/ 971550 h 2714634"/>
              <a:gd name="connsiteX56" fmla="*/ 962025 w 6686550"/>
              <a:gd name="connsiteY56" fmla="*/ 981075 h 2714634"/>
              <a:gd name="connsiteX57" fmla="*/ 914400 w 6686550"/>
              <a:gd name="connsiteY57" fmla="*/ 1000125 h 2714634"/>
              <a:gd name="connsiteX58" fmla="*/ 876300 w 6686550"/>
              <a:gd name="connsiteY58" fmla="*/ 1009650 h 2714634"/>
              <a:gd name="connsiteX59" fmla="*/ 847725 w 6686550"/>
              <a:gd name="connsiteY59" fmla="*/ 1019175 h 2714634"/>
              <a:gd name="connsiteX60" fmla="*/ 781050 w 6686550"/>
              <a:gd name="connsiteY60" fmla="*/ 1066800 h 2714634"/>
              <a:gd name="connsiteX61" fmla="*/ 742950 w 6686550"/>
              <a:gd name="connsiteY61" fmla="*/ 1076325 h 2714634"/>
              <a:gd name="connsiteX62" fmla="*/ 657225 w 6686550"/>
              <a:gd name="connsiteY62" fmla="*/ 1123950 h 2714634"/>
              <a:gd name="connsiteX63" fmla="*/ 571500 w 6686550"/>
              <a:gd name="connsiteY63" fmla="*/ 1190625 h 2714634"/>
              <a:gd name="connsiteX64" fmla="*/ 561975 w 6686550"/>
              <a:gd name="connsiteY64" fmla="*/ 1219200 h 2714634"/>
              <a:gd name="connsiteX65" fmla="*/ 504825 w 6686550"/>
              <a:gd name="connsiteY65" fmla="*/ 1266825 h 2714634"/>
              <a:gd name="connsiteX66" fmla="*/ 476250 w 6686550"/>
              <a:gd name="connsiteY66" fmla="*/ 1323975 h 2714634"/>
              <a:gd name="connsiteX67" fmla="*/ 447675 w 6686550"/>
              <a:gd name="connsiteY67" fmla="*/ 1362075 h 2714634"/>
              <a:gd name="connsiteX68" fmla="*/ 428625 w 6686550"/>
              <a:gd name="connsiteY68" fmla="*/ 1428750 h 2714634"/>
              <a:gd name="connsiteX69" fmla="*/ 400050 w 6686550"/>
              <a:gd name="connsiteY69" fmla="*/ 1495425 h 2714634"/>
              <a:gd name="connsiteX70" fmla="*/ 409575 w 6686550"/>
              <a:gd name="connsiteY70" fmla="*/ 1895475 h 2714634"/>
              <a:gd name="connsiteX71" fmla="*/ 428625 w 6686550"/>
              <a:gd name="connsiteY71" fmla="*/ 2000250 h 2714634"/>
              <a:gd name="connsiteX72" fmla="*/ 495300 w 6686550"/>
              <a:gd name="connsiteY72" fmla="*/ 2076450 h 2714634"/>
              <a:gd name="connsiteX73" fmla="*/ 504825 w 6686550"/>
              <a:gd name="connsiteY73" fmla="*/ 2124075 h 2714634"/>
              <a:gd name="connsiteX74" fmla="*/ 533400 w 6686550"/>
              <a:gd name="connsiteY74" fmla="*/ 2162175 h 2714634"/>
              <a:gd name="connsiteX75" fmla="*/ 609600 w 6686550"/>
              <a:gd name="connsiteY75" fmla="*/ 2219325 h 2714634"/>
              <a:gd name="connsiteX76" fmla="*/ 666750 w 6686550"/>
              <a:gd name="connsiteY76" fmla="*/ 2266950 h 2714634"/>
              <a:gd name="connsiteX77" fmla="*/ 714375 w 6686550"/>
              <a:gd name="connsiteY77" fmla="*/ 2295525 h 2714634"/>
              <a:gd name="connsiteX78" fmla="*/ 742950 w 6686550"/>
              <a:gd name="connsiteY78" fmla="*/ 2314575 h 2714634"/>
              <a:gd name="connsiteX79" fmla="*/ 819150 w 6686550"/>
              <a:gd name="connsiteY79" fmla="*/ 2333625 h 2714634"/>
              <a:gd name="connsiteX80" fmla="*/ 962025 w 6686550"/>
              <a:gd name="connsiteY80" fmla="*/ 2381250 h 2714634"/>
              <a:gd name="connsiteX81" fmla="*/ 1038225 w 6686550"/>
              <a:gd name="connsiteY81" fmla="*/ 2400300 h 2714634"/>
              <a:gd name="connsiteX82" fmla="*/ 1066800 w 6686550"/>
              <a:gd name="connsiteY82" fmla="*/ 2409825 h 2714634"/>
              <a:gd name="connsiteX83" fmla="*/ 1133475 w 6686550"/>
              <a:gd name="connsiteY83" fmla="*/ 2428875 h 2714634"/>
              <a:gd name="connsiteX84" fmla="*/ 1171575 w 6686550"/>
              <a:gd name="connsiteY84" fmla="*/ 2438400 h 2714634"/>
              <a:gd name="connsiteX85" fmla="*/ 1362075 w 6686550"/>
              <a:gd name="connsiteY85" fmla="*/ 2457450 h 2714634"/>
              <a:gd name="connsiteX86" fmla="*/ 1638300 w 6686550"/>
              <a:gd name="connsiteY86" fmla="*/ 2495550 h 2714634"/>
              <a:gd name="connsiteX87" fmla="*/ 1724025 w 6686550"/>
              <a:gd name="connsiteY87" fmla="*/ 2505075 h 2714634"/>
              <a:gd name="connsiteX88" fmla="*/ 1962150 w 6686550"/>
              <a:gd name="connsiteY88" fmla="*/ 2514600 h 2714634"/>
              <a:gd name="connsiteX89" fmla="*/ 2190750 w 6686550"/>
              <a:gd name="connsiteY89" fmla="*/ 2533650 h 2714634"/>
              <a:gd name="connsiteX90" fmla="*/ 2276475 w 6686550"/>
              <a:gd name="connsiteY90" fmla="*/ 2543175 h 2714634"/>
              <a:gd name="connsiteX91" fmla="*/ 2466975 w 6686550"/>
              <a:gd name="connsiteY91" fmla="*/ 2552700 h 2714634"/>
              <a:gd name="connsiteX92" fmla="*/ 2562225 w 6686550"/>
              <a:gd name="connsiteY92" fmla="*/ 2562225 h 2714634"/>
              <a:gd name="connsiteX93" fmla="*/ 2943225 w 6686550"/>
              <a:gd name="connsiteY93" fmla="*/ 2590800 h 2714634"/>
              <a:gd name="connsiteX94" fmla="*/ 3171825 w 6686550"/>
              <a:gd name="connsiteY94" fmla="*/ 2600325 h 2714634"/>
              <a:gd name="connsiteX95" fmla="*/ 3638550 w 6686550"/>
              <a:gd name="connsiteY95" fmla="*/ 2638425 h 2714634"/>
              <a:gd name="connsiteX96" fmla="*/ 4086225 w 6686550"/>
              <a:gd name="connsiteY96" fmla="*/ 2647950 h 2714634"/>
              <a:gd name="connsiteX97" fmla="*/ 4381500 w 6686550"/>
              <a:gd name="connsiteY97" fmla="*/ 2657475 h 2714634"/>
              <a:gd name="connsiteX98" fmla="*/ 4943475 w 6686550"/>
              <a:gd name="connsiteY98" fmla="*/ 2647950 h 2714634"/>
              <a:gd name="connsiteX99" fmla="*/ 5229225 w 6686550"/>
              <a:gd name="connsiteY99" fmla="*/ 2619375 h 2714634"/>
              <a:gd name="connsiteX100" fmla="*/ 5429250 w 6686550"/>
              <a:gd name="connsiteY100" fmla="*/ 2609850 h 2714634"/>
              <a:gd name="connsiteX101" fmla="*/ 5629275 w 6686550"/>
              <a:gd name="connsiteY101" fmla="*/ 2619375 h 2714634"/>
              <a:gd name="connsiteX102" fmla="*/ 5724525 w 6686550"/>
              <a:gd name="connsiteY102" fmla="*/ 2638425 h 2714634"/>
              <a:gd name="connsiteX103" fmla="*/ 5848350 w 6686550"/>
              <a:gd name="connsiteY103" fmla="*/ 2647950 h 2714634"/>
              <a:gd name="connsiteX104" fmla="*/ 5991225 w 6686550"/>
              <a:gd name="connsiteY104" fmla="*/ 2657475 h 2714634"/>
              <a:gd name="connsiteX105" fmla="*/ 6124575 w 6686550"/>
              <a:gd name="connsiteY105" fmla="*/ 2676525 h 2714634"/>
              <a:gd name="connsiteX106" fmla="*/ 6210300 w 6686550"/>
              <a:gd name="connsiteY106" fmla="*/ 2686050 h 2714634"/>
              <a:gd name="connsiteX107" fmla="*/ 6362700 w 6686550"/>
              <a:gd name="connsiteY107" fmla="*/ 2705100 h 2714634"/>
              <a:gd name="connsiteX108" fmla="*/ 6686550 w 6686550"/>
              <a:gd name="connsiteY108" fmla="*/ 2714625 h 271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6686550" h="2714634">
                <a:moveTo>
                  <a:pt x="0" y="114300"/>
                </a:moveTo>
                <a:cubicBezTo>
                  <a:pt x="477546" y="125406"/>
                  <a:pt x="618966" y="133577"/>
                  <a:pt x="1171575" y="114300"/>
                </a:cubicBezTo>
                <a:cubicBezTo>
                  <a:pt x="1191643" y="113600"/>
                  <a:pt x="1208988" y="98951"/>
                  <a:pt x="1228725" y="95250"/>
                </a:cubicBezTo>
                <a:cubicBezTo>
                  <a:pt x="1260087" y="89370"/>
                  <a:pt x="1292225" y="88900"/>
                  <a:pt x="1323975" y="85725"/>
                </a:cubicBezTo>
                <a:cubicBezTo>
                  <a:pt x="1379306" y="71892"/>
                  <a:pt x="1363950" y="74107"/>
                  <a:pt x="1438275" y="66675"/>
                </a:cubicBezTo>
                <a:cubicBezTo>
                  <a:pt x="1644408" y="46062"/>
                  <a:pt x="1664053" y="44737"/>
                  <a:pt x="1876425" y="38100"/>
                </a:cubicBezTo>
                <a:lnTo>
                  <a:pt x="2257425" y="28575"/>
                </a:lnTo>
                <a:cubicBezTo>
                  <a:pt x="2352726" y="25597"/>
                  <a:pt x="2513857" y="19574"/>
                  <a:pt x="2619375" y="9525"/>
                </a:cubicBezTo>
                <a:cubicBezTo>
                  <a:pt x="2641725" y="7396"/>
                  <a:pt x="2663825" y="3175"/>
                  <a:pt x="2686050" y="0"/>
                </a:cubicBezTo>
                <a:lnTo>
                  <a:pt x="3467100" y="19050"/>
                </a:lnTo>
                <a:cubicBezTo>
                  <a:pt x="3489325" y="22225"/>
                  <a:pt x="3511402" y="26711"/>
                  <a:pt x="3533775" y="28575"/>
                </a:cubicBezTo>
                <a:cubicBezTo>
                  <a:pt x="3644676" y="37817"/>
                  <a:pt x="3845635" y="43867"/>
                  <a:pt x="3943350" y="47625"/>
                </a:cubicBezTo>
                <a:cubicBezTo>
                  <a:pt x="4379526" y="97953"/>
                  <a:pt x="4076340" y="71046"/>
                  <a:pt x="4714875" y="85725"/>
                </a:cubicBezTo>
                <a:cubicBezTo>
                  <a:pt x="4852992" y="88900"/>
                  <a:pt x="5141770" y="99611"/>
                  <a:pt x="5286375" y="104775"/>
                </a:cubicBezTo>
                <a:lnTo>
                  <a:pt x="5429250" y="123825"/>
                </a:lnTo>
                <a:cubicBezTo>
                  <a:pt x="5510256" y="134626"/>
                  <a:pt x="5498112" y="135716"/>
                  <a:pt x="5591175" y="142875"/>
                </a:cubicBezTo>
                <a:cubicBezTo>
                  <a:pt x="5772376" y="156814"/>
                  <a:pt x="5860287" y="155833"/>
                  <a:pt x="6067425" y="161925"/>
                </a:cubicBezTo>
                <a:cubicBezTo>
                  <a:pt x="6227995" y="184864"/>
                  <a:pt x="6012534" y="155790"/>
                  <a:pt x="6276975" y="180975"/>
                </a:cubicBezTo>
                <a:cubicBezTo>
                  <a:pt x="6305042" y="183648"/>
                  <a:pt x="6343855" y="191919"/>
                  <a:pt x="6372225" y="200025"/>
                </a:cubicBezTo>
                <a:cubicBezTo>
                  <a:pt x="6381879" y="202783"/>
                  <a:pt x="6391060" y="207115"/>
                  <a:pt x="6400800" y="209550"/>
                </a:cubicBezTo>
                <a:cubicBezTo>
                  <a:pt x="6455182" y="223145"/>
                  <a:pt x="6437635" y="213933"/>
                  <a:pt x="6486525" y="228600"/>
                </a:cubicBezTo>
                <a:cubicBezTo>
                  <a:pt x="6505759" y="234370"/>
                  <a:pt x="6524625" y="241300"/>
                  <a:pt x="6543675" y="247650"/>
                </a:cubicBezTo>
                <a:lnTo>
                  <a:pt x="6572250" y="257175"/>
                </a:lnTo>
                <a:cubicBezTo>
                  <a:pt x="6617014" y="301939"/>
                  <a:pt x="6593353" y="274542"/>
                  <a:pt x="6638925" y="342900"/>
                </a:cubicBezTo>
                <a:cubicBezTo>
                  <a:pt x="6650064" y="359608"/>
                  <a:pt x="6651625" y="381000"/>
                  <a:pt x="6657975" y="400050"/>
                </a:cubicBezTo>
                <a:cubicBezTo>
                  <a:pt x="6662115" y="412469"/>
                  <a:pt x="6663904" y="425563"/>
                  <a:pt x="6667500" y="438150"/>
                </a:cubicBezTo>
                <a:cubicBezTo>
                  <a:pt x="6670258" y="447804"/>
                  <a:pt x="6673850" y="457200"/>
                  <a:pt x="6677025" y="466725"/>
                </a:cubicBezTo>
                <a:cubicBezTo>
                  <a:pt x="6673850" y="495300"/>
                  <a:pt x="6676592" y="525175"/>
                  <a:pt x="6667500" y="552450"/>
                </a:cubicBezTo>
                <a:cubicBezTo>
                  <a:pt x="6657517" y="582398"/>
                  <a:pt x="6632554" y="581034"/>
                  <a:pt x="6610350" y="590550"/>
                </a:cubicBezTo>
                <a:cubicBezTo>
                  <a:pt x="6569345" y="608123"/>
                  <a:pt x="6555728" y="620615"/>
                  <a:pt x="6515100" y="647700"/>
                </a:cubicBezTo>
                <a:cubicBezTo>
                  <a:pt x="6502548" y="656068"/>
                  <a:pt x="6445770" y="665376"/>
                  <a:pt x="6438900" y="666750"/>
                </a:cubicBezTo>
                <a:cubicBezTo>
                  <a:pt x="6416675" y="676275"/>
                  <a:pt x="6395589" y="689095"/>
                  <a:pt x="6372225" y="695325"/>
                </a:cubicBezTo>
                <a:cubicBezTo>
                  <a:pt x="6347492" y="701921"/>
                  <a:pt x="6321365" y="701230"/>
                  <a:pt x="6296025" y="704850"/>
                </a:cubicBezTo>
                <a:cubicBezTo>
                  <a:pt x="6276906" y="707581"/>
                  <a:pt x="6257925" y="711200"/>
                  <a:pt x="6238875" y="714375"/>
                </a:cubicBezTo>
                <a:cubicBezTo>
                  <a:pt x="6223000" y="723900"/>
                  <a:pt x="6208168" y="735431"/>
                  <a:pt x="6191250" y="742950"/>
                </a:cubicBezTo>
                <a:cubicBezTo>
                  <a:pt x="6179287" y="748267"/>
                  <a:pt x="6165569" y="748335"/>
                  <a:pt x="6153150" y="752475"/>
                </a:cubicBezTo>
                <a:cubicBezTo>
                  <a:pt x="6136930" y="757882"/>
                  <a:pt x="6122020" y="767026"/>
                  <a:pt x="6105525" y="771525"/>
                </a:cubicBezTo>
                <a:cubicBezTo>
                  <a:pt x="6048463" y="787087"/>
                  <a:pt x="5900067" y="789974"/>
                  <a:pt x="5876925" y="790575"/>
                </a:cubicBezTo>
                <a:lnTo>
                  <a:pt x="5314950" y="800100"/>
                </a:lnTo>
                <a:cubicBezTo>
                  <a:pt x="5168900" y="806450"/>
                  <a:pt x="5022616" y="808735"/>
                  <a:pt x="4876800" y="819150"/>
                </a:cubicBezTo>
                <a:lnTo>
                  <a:pt x="4743450" y="828675"/>
                </a:lnTo>
                <a:cubicBezTo>
                  <a:pt x="4673636" y="832554"/>
                  <a:pt x="4603730" y="834619"/>
                  <a:pt x="4533900" y="838200"/>
                </a:cubicBezTo>
                <a:lnTo>
                  <a:pt x="4371975" y="847725"/>
                </a:lnTo>
                <a:cubicBezTo>
                  <a:pt x="4044748" y="894472"/>
                  <a:pt x="4323716" y="858097"/>
                  <a:pt x="3514725" y="847725"/>
                </a:cubicBezTo>
                <a:lnTo>
                  <a:pt x="2819400" y="838200"/>
                </a:lnTo>
                <a:lnTo>
                  <a:pt x="1743075" y="847725"/>
                </a:lnTo>
                <a:cubicBezTo>
                  <a:pt x="1692182" y="848514"/>
                  <a:pt x="1641294" y="851922"/>
                  <a:pt x="1590675" y="857250"/>
                </a:cubicBezTo>
                <a:cubicBezTo>
                  <a:pt x="1580690" y="858301"/>
                  <a:pt x="1571901" y="864597"/>
                  <a:pt x="1562100" y="866775"/>
                </a:cubicBezTo>
                <a:cubicBezTo>
                  <a:pt x="1543247" y="870965"/>
                  <a:pt x="1524000" y="873125"/>
                  <a:pt x="1504950" y="876300"/>
                </a:cubicBezTo>
                <a:cubicBezTo>
                  <a:pt x="1436135" y="899238"/>
                  <a:pt x="1510720" y="876801"/>
                  <a:pt x="1371600" y="895350"/>
                </a:cubicBezTo>
                <a:cubicBezTo>
                  <a:pt x="1358624" y="897080"/>
                  <a:pt x="1346337" y="902308"/>
                  <a:pt x="1333500" y="904875"/>
                </a:cubicBezTo>
                <a:cubicBezTo>
                  <a:pt x="1314562" y="908663"/>
                  <a:pt x="1295400" y="911225"/>
                  <a:pt x="1276350" y="914400"/>
                </a:cubicBezTo>
                <a:cubicBezTo>
                  <a:pt x="1256760" y="920930"/>
                  <a:pt x="1229609" y="930792"/>
                  <a:pt x="1209675" y="933450"/>
                </a:cubicBezTo>
                <a:cubicBezTo>
                  <a:pt x="1174914" y="938085"/>
                  <a:pt x="1139825" y="939800"/>
                  <a:pt x="1104900" y="942975"/>
                </a:cubicBezTo>
                <a:cubicBezTo>
                  <a:pt x="1039581" y="964748"/>
                  <a:pt x="1120652" y="939037"/>
                  <a:pt x="1028700" y="962025"/>
                </a:cubicBezTo>
                <a:cubicBezTo>
                  <a:pt x="1018960" y="964460"/>
                  <a:pt x="1009779" y="968792"/>
                  <a:pt x="1000125" y="971550"/>
                </a:cubicBezTo>
                <a:cubicBezTo>
                  <a:pt x="987538" y="975146"/>
                  <a:pt x="974444" y="976935"/>
                  <a:pt x="962025" y="981075"/>
                </a:cubicBezTo>
                <a:cubicBezTo>
                  <a:pt x="945805" y="986482"/>
                  <a:pt x="930620" y="994718"/>
                  <a:pt x="914400" y="1000125"/>
                </a:cubicBezTo>
                <a:cubicBezTo>
                  <a:pt x="901981" y="1004265"/>
                  <a:pt x="888887" y="1006054"/>
                  <a:pt x="876300" y="1009650"/>
                </a:cubicBezTo>
                <a:cubicBezTo>
                  <a:pt x="866646" y="1012408"/>
                  <a:pt x="857250" y="1016000"/>
                  <a:pt x="847725" y="1019175"/>
                </a:cubicBezTo>
                <a:cubicBezTo>
                  <a:pt x="843388" y="1022428"/>
                  <a:pt x="791883" y="1062157"/>
                  <a:pt x="781050" y="1066800"/>
                </a:cubicBezTo>
                <a:cubicBezTo>
                  <a:pt x="769018" y="1071957"/>
                  <a:pt x="755650" y="1073150"/>
                  <a:pt x="742950" y="1076325"/>
                </a:cubicBezTo>
                <a:cubicBezTo>
                  <a:pt x="677446" y="1119994"/>
                  <a:pt x="707520" y="1107185"/>
                  <a:pt x="657225" y="1123950"/>
                </a:cubicBezTo>
                <a:cubicBezTo>
                  <a:pt x="628650" y="1146175"/>
                  <a:pt x="582948" y="1156282"/>
                  <a:pt x="571500" y="1190625"/>
                </a:cubicBezTo>
                <a:cubicBezTo>
                  <a:pt x="568325" y="1200150"/>
                  <a:pt x="567544" y="1210846"/>
                  <a:pt x="561975" y="1219200"/>
                </a:cubicBezTo>
                <a:cubicBezTo>
                  <a:pt x="547307" y="1241202"/>
                  <a:pt x="525910" y="1252768"/>
                  <a:pt x="504825" y="1266825"/>
                </a:cubicBezTo>
                <a:cubicBezTo>
                  <a:pt x="495300" y="1285875"/>
                  <a:pt x="487208" y="1305712"/>
                  <a:pt x="476250" y="1323975"/>
                </a:cubicBezTo>
                <a:cubicBezTo>
                  <a:pt x="468082" y="1337588"/>
                  <a:pt x="455551" y="1348292"/>
                  <a:pt x="447675" y="1362075"/>
                </a:cubicBezTo>
                <a:cubicBezTo>
                  <a:pt x="441150" y="1373494"/>
                  <a:pt x="431276" y="1419471"/>
                  <a:pt x="428625" y="1428750"/>
                </a:cubicBezTo>
                <a:cubicBezTo>
                  <a:pt x="419282" y="1461452"/>
                  <a:pt x="416983" y="1461558"/>
                  <a:pt x="400050" y="1495425"/>
                </a:cubicBezTo>
                <a:cubicBezTo>
                  <a:pt x="372317" y="1661821"/>
                  <a:pt x="385825" y="1555063"/>
                  <a:pt x="409575" y="1895475"/>
                </a:cubicBezTo>
                <a:cubicBezTo>
                  <a:pt x="410024" y="1901907"/>
                  <a:pt x="420027" y="1983053"/>
                  <a:pt x="428625" y="2000250"/>
                </a:cubicBezTo>
                <a:cubicBezTo>
                  <a:pt x="441742" y="2026484"/>
                  <a:pt x="475655" y="2056805"/>
                  <a:pt x="495300" y="2076450"/>
                </a:cubicBezTo>
                <a:cubicBezTo>
                  <a:pt x="498475" y="2092325"/>
                  <a:pt x="498250" y="2109281"/>
                  <a:pt x="504825" y="2124075"/>
                </a:cubicBezTo>
                <a:cubicBezTo>
                  <a:pt x="511272" y="2138582"/>
                  <a:pt x="523069" y="2150122"/>
                  <a:pt x="533400" y="2162175"/>
                </a:cubicBezTo>
                <a:cubicBezTo>
                  <a:pt x="562811" y="2196488"/>
                  <a:pt x="567267" y="2193925"/>
                  <a:pt x="609600" y="2219325"/>
                </a:cubicBezTo>
                <a:cubicBezTo>
                  <a:pt x="638819" y="2263153"/>
                  <a:pt x="615567" y="2238515"/>
                  <a:pt x="666750" y="2266950"/>
                </a:cubicBezTo>
                <a:cubicBezTo>
                  <a:pt x="682934" y="2275941"/>
                  <a:pt x="698676" y="2285713"/>
                  <a:pt x="714375" y="2295525"/>
                </a:cubicBezTo>
                <a:cubicBezTo>
                  <a:pt x="724083" y="2301592"/>
                  <a:pt x="732711" y="2309455"/>
                  <a:pt x="742950" y="2314575"/>
                </a:cubicBezTo>
                <a:cubicBezTo>
                  <a:pt x="771463" y="2328832"/>
                  <a:pt x="786544" y="2322756"/>
                  <a:pt x="819150" y="2333625"/>
                </a:cubicBezTo>
                <a:cubicBezTo>
                  <a:pt x="1052541" y="2411422"/>
                  <a:pt x="822584" y="2349071"/>
                  <a:pt x="962025" y="2381250"/>
                </a:cubicBezTo>
                <a:cubicBezTo>
                  <a:pt x="987536" y="2387137"/>
                  <a:pt x="1012966" y="2393411"/>
                  <a:pt x="1038225" y="2400300"/>
                </a:cubicBezTo>
                <a:cubicBezTo>
                  <a:pt x="1047911" y="2402942"/>
                  <a:pt x="1057183" y="2406940"/>
                  <a:pt x="1066800" y="2409825"/>
                </a:cubicBezTo>
                <a:cubicBezTo>
                  <a:pt x="1088940" y="2416467"/>
                  <a:pt x="1111175" y="2422793"/>
                  <a:pt x="1133475" y="2428875"/>
                </a:cubicBezTo>
                <a:cubicBezTo>
                  <a:pt x="1146105" y="2432319"/>
                  <a:pt x="1158636" y="2436409"/>
                  <a:pt x="1171575" y="2438400"/>
                </a:cubicBezTo>
                <a:cubicBezTo>
                  <a:pt x="1242777" y="2449354"/>
                  <a:pt x="1288896" y="2448303"/>
                  <a:pt x="1362075" y="2457450"/>
                </a:cubicBezTo>
                <a:cubicBezTo>
                  <a:pt x="1758415" y="2506992"/>
                  <a:pt x="1430288" y="2471078"/>
                  <a:pt x="1638300" y="2495550"/>
                </a:cubicBezTo>
                <a:cubicBezTo>
                  <a:pt x="1666854" y="2498909"/>
                  <a:pt x="1695324" y="2503387"/>
                  <a:pt x="1724025" y="2505075"/>
                </a:cubicBezTo>
                <a:cubicBezTo>
                  <a:pt x="1803326" y="2509740"/>
                  <a:pt x="1882775" y="2511425"/>
                  <a:pt x="1962150" y="2514600"/>
                </a:cubicBezTo>
                <a:cubicBezTo>
                  <a:pt x="2123658" y="2534789"/>
                  <a:pt x="1943600" y="2513878"/>
                  <a:pt x="2190750" y="2533650"/>
                </a:cubicBezTo>
                <a:cubicBezTo>
                  <a:pt x="2219409" y="2535943"/>
                  <a:pt x="2247792" y="2541197"/>
                  <a:pt x="2276475" y="2543175"/>
                </a:cubicBezTo>
                <a:cubicBezTo>
                  <a:pt x="2339904" y="2547549"/>
                  <a:pt x="2403536" y="2548471"/>
                  <a:pt x="2466975" y="2552700"/>
                </a:cubicBezTo>
                <a:cubicBezTo>
                  <a:pt x="2498813" y="2554823"/>
                  <a:pt x="2530418" y="2559680"/>
                  <a:pt x="2562225" y="2562225"/>
                </a:cubicBezTo>
                <a:lnTo>
                  <a:pt x="2943225" y="2590800"/>
                </a:lnTo>
                <a:cubicBezTo>
                  <a:pt x="3019278" y="2596504"/>
                  <a:pt x="3095625" y="2597150"/>
                  <a:pt x="3171825" y="2600325"/>
                </a:cubicBezTo>
                <a:cubicBezTo>
                  <a:pt x="3466982" y="2627157"/>
                  <a:pt x="3311429" y="2614194"/>
                  <a:pt x="3638550" y="2638425"/>
                </a:cubicBezTo>
                <a:cubicBezTo>
                  <a:pt x="3787401" y="2649451"/>
                  <a:pt x="3937015" y="2644124"/>
                  <a:pt x="4086225" y="2647950"/>
                </a:cubicBezTo>
                <a:lnTo>
                  <a:pt x="4381500" y="2657475"/>
                </a:lnTo>
                <a:cubicBezTo>
                  <a:pt x="4568825" y="2654300"/>
                  <a:pt x="4756312" y="2656362"/>
                  <a:pt x="4943475" y="2647950"/>
                </a:cubicBezTo>
                <a:cubicBezTo>
                  <a:pt x="5039104" y="2643652"/>
                  <a:pt x="5133975" y="2628900"/>
                  <a:pt x="5229225" y="2619375"/>
                </a:cubicBezTo>
                <a:cubicBezTo>
                  <a:pt x="5295644" y="2612733"/>
                  <a:pt x="5362575" y="2613025"/>
                  <a:pt x="5429250" y="2609850"/>
                </a:cubicBezTo>
                <a:cubicBezTo>
                  <a:pt x="5495925" y="2613025"/>
                  <a:pt x="5562835" y="2612945"/>
                  <a:pt x="5629275" y="2619375"/>
                </a:cubicBezTo>
                <a:cubicBezTo>
                  <a:pt x="5661503" y="2622494"/>
                  <a:pt x="5692242" y="2635942"/>
                  <a:pt x="5724525" y="2638425"/>
                </a:cubicBezTo>
                <a:lnTo>
                  <a:pt x="5848350" y="2647950"/>
                </a:lnTo>
                <a:lnTo>
                  <a:pt x="5991225" y="2657475"/>
                </a:lnTo>
                <a:cubicBezTo>
                  <a:pt x="6174786" y="2672772"/>
                  <a:pt x="6002727" y="2659118"/>
                  <a:pt x="6124575" y="2676525"/>
                </a:cubicBezTo>
                <a:cubicBezTo>
                  <a:pt x="6153037" y="2680591"/>
                  <a:pt x="6181725" y="2682875"/>
                  <a:pt x="6210300" y="2686050"/>
                </a:cubicBezTo>
                <a:cubicBezTo>
                  <a:pt x="6278223" y="2703031"/>
                  <a:pt x="6256579" y="2699794"/>
                  <a:pt x="6362700" y="2705100"/>
                </a:cubicBezTo>
                <a:cubicBezTo>
                  <a:pt x="6566798" y="2715305"/>
                  <a:pt x="6557926" y="2714625"/>
                  <a:pt x="6686550" y="2714625"/>
                </a:cubicBezTo>
              </a:path>
            </a:pathLst>
          </a:cu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 15"/>
          <p:cNvSpPr/>
          <p:nvPr/>
        </p:nvSpPr>
        <p:spPr>
          <a:xfrm>
            <a:off x="2268404" y="1749473"/>
            <a:ext cx="6522254" cy="4137008"/>
          </a:xfrm>
          <a:custGeom>
            <a:avLst/>
            <a:gdLst>
              <a:gd name="connsiteX0" fmla="*/ 0 w 6762750"/>
              <a:gd name="connsiteY0" fmla="*/ 0 h 285793"/>
              <a:gd name="connsiteX1" fmla="*/ 1238250 w 6762750"/>
              <a:gd name="connsiteY1" fmla="*/ 114300 h 285793"/>
              <a:gd name="connsiteX2" fmla="*/ 1562100 w 6762750"/>
              <a:gd name="connsiteY2" fmla="*/ 142875 h 285793"/>
              <a:gd name="connsiteX3" fmla="*/ 3248025 w 6762750"/>
              <a:gd name="connsiteY3" fmla="*/ 190500 h 285793"/>
              <a:gd name="connsiteX4" fmla="*/ 3657600 w 6762750"/>
              <a:gd name="connsiteY4" fmla="*/ 209550 h 285793"/>
              <a:gd name="connsiteX5" fmla="*/ 4914900 w 6762750"/>
              <a:gd name="connsiteY5" fmla="*/ 219075 h 285793"/>
              <a:gd name="connsiteX6" fmla="*/ 5143500 w 6762750"/>
              <a:gd name="connsiteY6" fmla="*/ 247650 h 285793"/>
              <a:gd name="connsiteX7" fmla="*/ 5438775 w 6762750"/>
              <a:gd name="connsiteY7" fmla="*/ 266700 h 285793"/>
              <a:gd name="connsiteX8" fmla="*/ 6019800 w 6762750"/>
              <a:gd name="connsiteY8" fmla="*/ 276225 h 285793"/>
              <a:gd name="connsiteX9" fmla="*/ 6124575 w 6762750"/>
              <a:gd name="connsiteY9" fmla="*/ 285750 h 285793"/>
              <a:gd name="connsiteX10" fmla="*/ 6524625 w 6762750"/>
              <a:gd name="connsiteY10" fmla="*/ 266700 h 285793"/>
              <a:gd name="connsiteX11" fmla="*/ 6591300 w 6762750"/>
              <a:gd name="connsiteY11" fmla="*/ 257175 h 285793"/>
              <a:gd name="connsiteX12" fmla="*/ 6619875 w 6762750"/>
              <a:gd name="connsiteY12" fmla="*/ 247650 h 285793"/>
              <a:gd name="connsiteX13" fmla="*/ 6686550 w 6762750"/>
              <a:gd name="connsiteY13" fmla="*/ 238125 h 285793"/>
              <a:gd name="connsiteX14" fmla="*/ 6762750 w 6762750"/>
              <a:gd name="connsiteY14" fmla="*/ 228600 h 285793"/>
              <a:gd name="connsiteX0" fmla="*/ 0 w 6886575"/>
              <a:gd name="connsiteY0" fmla="*/ 0 h 285793"/>
              <a:gd name="connsiteX1" fmla="*/ 1238250 w 6886575"/>
              <a:gd name="connsiteY1" fmla="*/ 114300 h 285793"/>
              <a:gd name="connsiteX2" fmla="*/ 1562100 w 6886575"/>
              <a:gd name="connsiteY2" fmla="*/ 142875 h 285793"/>
              <a:gd name="connsiteX3" fmla="*/ 3248025 w 6886575"/>
              <a:gd name="connsiteY3" fmla="*/ 190500 h 285793"/>
              <a:gd name="connsiteX4" fmla="*/ 3657600 w 6886575"/>
              <a:gd name="connsiteY4" fmla="*/ 209550 h 285793"/>
              <a:gd name="connsiteX5" fmla="*/ 4914900 w 6886575"/>
              <a:gd name="connsiteY5" fmla="*/ 219075 h 285793"/>
              <a:gd name="connsiteX6" fmla="*/ 5143500 w 6886575"/>
              <a:gd name="connsiteY6" fmla="*/ 247650 h 285793"/>
              <a:gd name="connsiteX7" fmla="*/ 5438775 w 6886575"/>
              <a:gd name="connsiteY7" fmla="*/ 266700 h 285793"/>
              <a:gd name="connsiteX8" fmla="*/ 6019800 w 6886575"/>
              <a:gd name="connsiteY8" fmla="*/ 276225 h 285793"/>
              <a:gd name="connsiteX9" fmla="*/ 6124575 w 6886575"/>
              <a:gd name="connsiteY9" fmla="*/ 285750 h 285793"/>
              <a:gd name="connsiteX10" fmla="*/ 6524625 w 6886575"/>
              <a:gd name="connsiteY10" fmla="*/ 266700 h 285793"/>
              <a:gd name="connsiteX11" fmla="*/ 6591300 w 6886575"/>
              <a:gd name="connsiteY11" fmla="*/ 257175 h 285793"/>
              <a:gd name="connsiteX12" fmla="*/ 6619875 w 6886575"/>
              <a:gd name="connsiteY12" fmla="*/ 247650 h 285793"/>
              <a:gd name="connsiteX13" fmla="*/ 6686550 w 6886575"/>
              <a:gd name="connsiteY13" fmla="*/ 238125 h 285793"/>
              <a:gd name="connsiteX14" fmla="*/ 6886575 w 6886575"/>
              <a:gd name="connsiteY14" fmla="*/ 257175 h 285793"/>
              <a:gd name="connsiteX0" fmla="*/ 0 w 7149333"/>
              <a:gd name="connsiteY0" fmla="*/ 0 h 2095500"/>
              <a:gd name="connsiteX1" fmla="*/ 1238250 w 7149333"/>
              <a:gd name="connsiteY1" fmla="*/ 114300 h 2095500"/>
              <a:gd name="connsiteX2" fmla="*/ 1562100 w 7149333"/>
              <a:gd name="connsiteY2" fmla="*/ 142875 h 2095500"/>
              <a:gd name="connsiteX3" fmla="*/ 3248025 w 7149333"/>
              <a:gd name="connsiteY3" fmla="*/ 190500 h 2095500"/>
              <a:gd name="connsiteX4" fmla="*/ 3657600 w 7149333"/>
              <a:gd name="connsiteY4" fmla="*/ 209550 h 2095500"/>
              <a:gd name="connsiteX5" fmla="*/ 4914900 w 7149333"/>
              <a:gd name="connsiteY5" fmla="*/ 219075 h 2095500"/>
              <a:gd name="connsiteX6" fmla="*/ 5143500 w 7149333"/>
              <a:gd name="connsiteY6" fmla="*/ 247650 h 2095500"/>
              <a:gd name="connsiteX7" fmla="*/ 5438775 w 7149333"/>
              <a:gd name="connsiteY7" fmla="*/ 266700 h 2095500"/>
              <a:gd name="connsiteX8" fmla="*/ 6019800 w 7149333"/>
              <a:gd name="connsiteY8" fmla="*/ 276225 h 2095500"/>
              <a:gd name="connsiteX9" fmla="*/ 6124575 w 7149333"/>
              <a:gd name="connsiteY9" fmla="*/ 285750 h 2095500"/>
              <a:gd name="connsiteX10" fmla="*/ 6524625 w 7149333"/>
              <a:gd name="connsiteY10" fmla="*/ 266700 h 2095500"/>
              <a:gd name="connsiteX11" fmla="*/ 6591300 w 7149333"/>
              <a:gd name="connsiteY11" fmla="*/ 257175 h 2095500"/>
              <a:gd name="connsiteX12" fmla="*/ 6619875 w 7149333"/>
              <a:gd name="connsiteY12" fmla="*/ 247650 h 2095500"/>
              <a:gd name="connsiteX13" fmla="*/ 6686550 w 7149333"/>
              <a:gd name="connsiteY13" fmla="*/ 238125 h 2095500"/>
              <a:gd name="connsiteX14" fmla="*/ 209550 w 7149333"/>
              <a:gd name="connsiteY14" fmla="*/ 2095500 h 2095500"/>
              <a:gd name="connsiteX0" fmla="*/ 0 w 7149333"/>
              <a:gd name="connsiteY0" fmla="*/ 0 h 2095500"/>
              <a:gd name="connsiteX1" fmla="*/ 1562100 w 7149333"/>
              <a:gd name="connsiteY1" fmla="*/ 142875 h 2095500"/>
              <a:gd name="connsiteX2" fmla="*/ 3248025 w 7149333"/>
              <a:gd name="connsiteY2" fmla="*/ 190500 h 2095500"/>
              <a:gd name="connsiteX3" fmla="*/ 3657600 w 7149333"/>
              <a:gd name="connsiteY3" fmla="*/ 209550 h 2095500"/>
              <a:gd name="connsiteX4" fmla="*/ 4914900 w 7149333"/>
              <a:gd name="connsiteY4" fmla="*/ 219075 h 2095500"/>
              <a:gd name="connsiteX5" fmla="*/ 5143500 w 7149333"/>
              <a:gd name="connsiteY5" fmla="*/ 247650 h 2095500"/>
              <a:gd name="connsiteX6" fmla="*/ 5438775 w 7149333"/>
              <a:gd name="connsiteY6" fmla="*/ 266700 h 2095500"/>
              <a:gd name="connsiteX7" fmla="*/ 6019800 w 7149333"/>
              <a:gd name="connsiteY7" fmla="*/ 276225 h 2095500"/>
              <a:gd name="connsiteX8" fmla="*/ 6124575 w 7149333"/>
              <a:gd name="connsiteY8" fmla="*/ 285750 h 2095500"/>
              <a:gd name="connsiteX9" fmla="*/ 6524625 w 7149333"/>
              <a:gd name="connsiteY9" fmla="*/ 266700 h 2095500"/>
              <a:gd name="connsiteX10" fmla="*/ 6591300 w 7149333"/>
              <a:gd name="connsiteY10" fmla="*/ 257175 h 2095500"/>
              <a:gd name="connsiteX11" fmla="*/ 6619875 w 7149333"/>
              <a:gd name="connsiteY11" fmla="*/ 247650 h 2095500"/>
              <a:gd name="connsiteX12" fmla="*/ 6686550 w 7149333"/>
              <a:gd name="connsiteY12" fmla="*/ 238125 h 2095500"/>
              <a:gd name="connsiteX13" fmla="*/ 209550 w 7149333"/>
              <a:gd name="connsiteY13" fmla="*/ 2095500 h 2095500"/>
              <a:gd name="connsiteX0" fmla="*/ 0 w 7149333"/>
              <a:gd name="connsiteY0" fmla="*/ 0 h 2095500"/>
              <a:gd name="connsiteX1" fmla="*/ 3248025 w 7149333"/>
              <a:gd name="connsiteY1" fmla="*/ 190500 h 2095500"/>
              <a:gd name="connsiteX2" fmla="*/ 3657600 w 7149333"/>
              <a:gd name="connsiteY2" fmla="*/ 209550 h 2095500"/>
              <a:gd name="connsiteX3" fmla="*/ 4914900 w 7149333"/>
              <a:gd name="connsiteY3" fmla="*/ 219075 h 2095500"/>
              <a:gd name="connsiteX4" fmla="*/ 5143500 w 7149333"/>
              <a:gd name="connsiteY4" fmla="*/ 247650 h 2095500"/>
              <a:gd name="connsiteX5" fmla="*/ 5438775 w 7149333"/>
              <a:gd name="connsiteY5" fmla="*/ 266700 h 2095500"/>
              <a:gd name="connsiteX6" fmla="*/ 6019800 w 7149333"/>
              <a:gd name="connsiteY6" fmla="*/ 276225 h 2095500"/>
              <a:gd name="connsiteX7" fmla="*/ 6124575 w 7149333"/>
              <a:gd name="connsiteY7" fmla="*/ 285750 h 2095500"/>
              <a:gd name="connsiteX8" fmla="*/ 6524625 w 7149333"/>
              <a:gd name="connsiteY8" fmla="*/ 266700 h 2095500"/>
              <a:gd name="connsiteX9" fmla="*/ 6591300 w 7149333"/>
              <a:gd name="connsiteY9" fmla="*/ 257175 h 2095500"/>
              <a:gd name="connsiteX10" fmla="*/ 6619875 w 7149333"/>
              <a:gd name="connsiteY10" fmla="*/ 247650 h 2095500"/>
              <a:gd name="connsiteX11" fmla="*/ 6686550 w 7149333"/>
              <a:gd name="connsiteY11" fmla="*/ 238125 h 2095500"/>
              <a:gd name="connsiteX12" fmla="*/ 209550 w 7149333"/>
              <a:gd name="connsiteY12" fmla="*/ 2095500 h 2095500"/>
              <a:gd name="connsiteX0" fmla="*/ 0 w 7149333"/>
              <a:gd name="connsiteY0" fmla="*/ 0 h 2095500"/>
              <a:gd name="connsiteX1" fmla="*/ 3657600 w 7149333"/>
              <a:gd name="connsiteY1" fmla="*/ 209550 h 2095500"/>
              <a:gd name="connsiteX2" fmla="*/ 4914900 w 7149333"/>
              <a:gd name="connsiteY2" fmla="*/ 219075 h 2095500"/>
              <a:gd name="connsiteX3" fmla="*/ 5143500 w 7149333"/>
              <a:gd name="connsiteY3" fmla="*/ 247650 h 2095500"/>
              <a:gd name="connsiteX4" fmla="*/ 5438775 w 7149333"/>
              <a:gd name="connsiteY4" fmla="*/ 266700 h 2095500"/>
              <a:gd name="connsiteX5" fmla="*/ 6019800 w 7149333"/>
              <a:gd name="connsiteY5" fmla="*/ 276225 h 2095500"/>
              <a:gd name="connsiteX6" fmla="*/ 6124575 w 7149333"/>
              <a:gd name="connsiteY6" fmla="*/ 285750 h 2095500"/>
              <a:gd name="connsiteX7" fmla="*/ 6524625 w 7149333"/>
              <a:gd name="connsiteY7" fmla="*/ 266700 h 2095500"/>
              <a:gd name="connsiteX8" fmla="*/ 6591300 w 7149333"/>
              <a:gd name="connsiteY8" fmla="*/ 257175 h 2095500"/>
              <a:gd name="connsiteX9" fmla="*/ 6619875 w 7149333"/>
              <a:gd name="connsiteY9" fmla="*/ 247650 h 2095500"/>
              <a:gd name="connsiteX10" fmla="*/ 6686550 w 7149333"/>
              <a:gd name="connsiteY10" fmla="*/ 238125 h 2095500"/>
              <a:gd name="connsiteX11" fmla="*/ 209550 w 7149333"/>
              <a:gd name="connsiteY11" fmla="*/ 2095500 h 2095500"/>
              <a:gd name="connsiteX0" fmla="*/ 0 w 7149333"/>
              <a:gd name="connsiteY0" fmla="*/ 0 h 2095500"/>
              <a:gd name="connsiteX1" fmla="*/ 4914900 w 7149333"/>
              <a:gd name="connsiteY1" fmla="*/ 219075 h 2095500"/>
              <a:gd name="connsiteX2" fmla="*/ 5143500 w 7149333"/>
              <a:gd name="connsiteY2" fmla="*/ 247650 h 2095500"/>
              <a:gd name="connsiteX3" fmla="*/ 5438775 w 7149333"/>
              <a:gd name="connsiteY3" fmla="*/ 266700 h 2095500"/>
              <a:gd name="connsiteX4" fmla="*/ 6019800 w 7149333"/>
              <a:gd name="connsiteY4" fmla="*/ 276225 h 2095500"/>
              <a:gd name="connsiteX5" fmla="*/ 6124575 w 7149333"/>
              <a:gd name="connsiteY5" fmla="*/ 285750 h 2095500"/>
              <a:gd name="connsiteX6" fmla="*/ 6524625 w 7149333"/>
              <a:gd name="connsiteY6" fmla="*/ 266700 h 2095500"/>
              <a:gd name="connsiteX7" fmla="*/ 6591300 w 7149333"/>
              <a:gd name="connsiteY7" fmla="*/ 257175 h 2095500"/>
              <a:gd name="connsiteX8" fmla="*/ 6619875 w 7149333"/>
              <a:gd name="connsiteY8" fmla="*/ 247650 h 2095500"/>
              <a:gd name="connsiteX9" fmla="*/ 6686550 w 7149333"/>
              <a:gd name="connsiteY9" fmla="*/ 238125 h 2095500"/>
              <a:gd name="connsiteX10" fmla="*/ 209550 w 7149333"/>
              <a:gd name="connsiteY10" fmla="*/ 2095500 h 2095500"/>
              <a:gd name="connsiteX0" fmla="*/ 0 w 7149333"/>
              <a:gd name="connsiteY0" fmla="*/ 0 h 2095500"/>
              <a:gd name="connsiteX1" fmla="*/ 4914900 w 7149333"/>
              <a:gd name="connsiteY1" fmla="*/ 219075 h 2095500"/>
              <a:gd name="connsiteX2" fmla="*/ 5143500 w 7149333"/>
              <a:gd name="connsiteY2" fmla="*/ 247650 h 2095500"/>
              <a:gd name="connsiteX3" fmla="*/ 5438775 w 7149333"/>
              <a:gd name="connsiteY3" fmla="*/ 266700 h 2095500"/>
              <a:gd name="connsiteX4" fmla="*/ 6019800 w 7149333"/>
              <a:gd name="connsiteY4" fmla="*/ 276225 h 2095500"/>
              <a:gd name="connsiteX5" fmla="*/ 6124575 w 7149333"/>
              <a:gd name="connsiteY5" fmla="*/ 285750 h 2095500"/>
              <a:gd name="connsiteX6" fmla="*/ 6524625 w 7149333"/>
              <a:gd name="connsiteY6" fmla="*/ 266700 h 2095500"/>
              <a:gd name="connsiteX7" fmla="*/ 6591300 w 7149333"/>
              <a:gd name="connsiteY7" fmla="*/ 257175 h 2095500"/>
              <a:gd name="connsiteX8" fmla="*/ 6619875 w 7149333"/>
              <a:gd name="connsiteY8" fmla="*/ 247650 h 2095500"/>
              <a:gd name="connsiteX9" fmla="*/ 6686550 w 7149333"/>
              <a:gd name="connsiteY9" fmla="*/ 238125 h 2095500"/>
              <a:gd name="connsiteX10" fmla="*/ 5981700 w 7149333"/>
              <a:gd name="connsiteY10" fmla="*/ 447674 h 2095500"/>
              <a:gd name="connsiteX11" fmla="*/ 209550 w 7149333"/>
              <a:gd name="connsiteY11" fmla="*/ 2095500 h 2095500"/>
              <a:gd name="connsiteX0" fmla="*/ 0 w 6924675"/>
              <a:gd name="connsiteY0" fmla="*/ 0 h 2095500"/>
              <a:gd name="connsiteX1" fmla="*/ 4914900 w 6924675"/>
              <a:gd name="connsiteY1" fmla="*/ 219075 h 2095500"/>
              <a:gd name="connsiteX2" fmla="*/ 5143500 w 6924675"/>
              <a:gd name="connsiteY2" fmla="*/ 247650 h 2095500"/>
              <a:gd name="connsiteX3" fmla="*/ 5438775 w 6924675"/>
              <a:gd name="connsiteY3" fmla="*/ 266700 h 2095500"/>
              <a:gd name="connsiteX4" fmla="*/ 6019800 w 6924675"/>
              <a:gd name="connsiteY4" fmla="*/ 276225 h 2095500"/>
              <a:gd name="connsiteX5" fmla="*/ 6124575 w 6924675"/>
              <a:gd name="connsiteY5" fmla="*/ 285750 h 2095500"/>
              <a:gd name="connsiteX6" fmla="*/ 6524625 w 6924675"/>
              <a:gd name="connsiteY6" fmla="*/ 266700 h 2095500"/>
              <a:gd name="connsiteX7" fmla="*/ 6591300 w 6924675"/>
              <a:gd name="connsiteY7" fmla="*/ 257175 h 2095500"/>
              <a:gd name="connsiteX8" fmla="*/ 6619875 w 6924675"/>
              <a:gd name="connsiteY8" fmla="*/ 247650 h 2095500"/>
              <a:gd name="connsiteX9" fmla="*/ 6686550 w 6924675"/>
              <a:gd name="connsiteY9" fmla="*/ 238125 h 2095500"/>
              <a:gd name="connsiteX10" fmla="*/ 6924675 w 6924675"/>
              <a:gd name="connsiteY10" fmla="*/ 981074 h 2095500"/>
              <a:gd name="connsiteX11" fmla="*/ 209550 w 6924675"/>
              <a:gd name="connsiteY11" fmla="*/ 2095500 h 2095500"/>
              <a:gd name="connsiteX0" fmla="*/ 0 w 7139430"/>
              <a:gd name="connsiteY0" fmla="*/ 0 h 2095500"/>
              <a:gd name="connsiteX1" fmla="*/ 4914900 w 7139430"/>
              <a:gd name="connsiteY1" fmla="*/ 219075 h 2095500"/>
              <a:gd name="connsiteX2" fmla="*/ 5143500 w 7139430"/>
              <a:gd name="connsiteY2" fmla="*/ 247650 h 2095500"/>
              <a:gd name="connsiteX3" fmla="*/ 5438775 w 7139430"/>
              <a:gd name="connsiteY3" fmla="*/ 266700 h 2095500"/>
              <a:gd name="connsiteX4" fmla="*/ 6019800 w 7139430"/>
              <a:gd name="connsiteY4" fmla="*/ 276225 h 2095500"/>
              <a:gd name="connsiteX5" fmla="*/ 6124575 w 7139430"/>
              <a:gd name="connsiteY5" fmla="*/ 285750 h 2095500"/>
              <a:gd name="connsiteX6" fmla="*/ 6524625 w 7139430"/>
              <a:gd name="connsiteY6" fmla="*/ 266700 h 2095500"/>
              <a:gd name="connsiteX7" fmla="*/ 6591300 w 7139430"/>
              <a:gd name="connsiteY7" fmla="*/ 257175 h 2095500"/>
              <a:gd name="connsiteX8" fmla="*/ 6619875 w 7139430"/>
              <a:gd name="connsiteY8" fmla="*/ 247650 h 2095500"/>
              <a:gd name="connsiteX9" fmla="*/ 7134225 w 7139430"/>
              <a:gd name="connsiteY9" fmla="*/ 323850 h 2095500"/>
              <a:gd name="connsiteX10" fmla="*/ 6924675 w 7139430"/>
              <a:gd name="connsiteY10" fmla="*/ 981074 h 2095500"/>
              <a:gd name="connsiteX11" fmla="*/ 209550 w 7139430"/>
              <a:gd name="connsiteY11" fmla="*/ 2095500 h 2095500"/>
              <a:gd name="connsiteX0" fmla="*/ 0 w 7134729"/>
              <a:gd name="connsiteY0" fmla="*/ 0 h 2095500"/>
              <a:gd name="connsiteX1" fmla="*/ 4914900 w 7134729"/>
              <a:gd name="connsiteY1" fmla="*/ 219075 h 2095500"/>
              <a:gd name="connsiteX2" fmla="*/ 5143500 w 7134729"/>
              <a:gd name="connsiteY2" fmla="*/ 247650 h 2095500"/>
              <a:gd name="connsiteX3" fmla="*/ 5438775 w 7134729"/>
              <a:gd name="connsiteY3" fmla="*/ 266700 h 2095500"/>
              <a:gd name="connsiteX4" fmla="*/ 6019800 w 7134729"/>
              <a:gd name="connsiteY4" fmla="*/ 276225 h 2095500"/>
              <a:gd name="connsiteX5" fmla="*/ 6124575 w 7134729"/>
              <a:gd name="connsiteY5" fmla="*/ 285750 h 2095500"/>
              <a:gd name="connsiteX6" fmla="*/ 6524625 w 7134729"/>
              <a:gd name="connsiteY6" fmla="*/ 266700 h 2095500"/>
              <a:gd name="connsiteX7" fmla="*/ 6591300 w 7134729"/>
              <a:gd name="connsiteY7" fmla="*/ 257175 h 2095500"/>
              <a:gd name="connsiteX8" fmla="*/ 6619875 w 7134729"/>
              <a:gd name="connsiteY8" fmla="*/ 247650 h 2095500"/>
              <a:gd name="connsiteX9" fmla="*/ 7134225 w 7134729"/>
              <a:gd name="connsiteY9" fmla="*/ 323850 h 2095500"/>
              <a:gd name="connsiteX10" fmla="*/ 6515100 w 7134729"/>
              <a:gd name="connsiteY10" fmla="*/ 1038224 h 2095500"/>
              <a:gd name="connsiteX11" fmla="*/ 209550 w 7134729"/>
              <a:gd name="connsiteY11" fmla="*/ 2095500 h 2095500"/>
              <a:gd name="connsiteX0" fmla="*/ 0 w 7149394"/>
              <a:gd name="connsiteY0" fmla="*/ 0 h 2095500"/>
              <a:gd name="connsiteX1" fmla="*/ 4914900 w 7149394"/>
              <a:gd name="connsiteY1" fmla="*/ 219075 h 2095500"/>
              <a:gd name="connsiteX2" fmla="*/ 5143500 w 7149394"/>
              <a:gd name="connsiteY2" fmla="*/ 247650 h 2095500"/>
              <a:gd name="connsiteX3" fmla="*/ 5438775 w 7149394"/>
              <a:gd name="connsiteY3" fmla="*/ 266700 h 2095500"/>
              <a:gd name="connsiteX4" fmla="*/ 6019800 w 7149394"/>
              <a:gd name="connsiteY4" fmla="*/ 276225 h 2095500"/>
              <a:gd name="connsiteX5" fmla="*/ 6124575 w 7149394"/>
              <a:gd name="connsiteY5" fmla="*/ 285750 h 2095500"/>
              <a:gd name="connsiteX6" fmla="*/ 6524625 w 7149394"/>
              <a:gd name="connsiteY6" fmla="*/ 266700 h 2095500"/>
              <a:gd name="connsiteX7" fmla="*/ 6591300 w 7149394"/>
              <a:gd name="connsiteY7" fmla="*/ 257175 h 2095500"/>
              <a:gd name="connsiteX8" fmla="*/ 6619875 w 7149394"/>
              <a:gd name="connsiteY8" fmla="*/ 247650 h 2095500"/>
              <a:gd name="connsiteX9" fmla="*/ 7134225 w 7149394"/>
              <a:gd name="connsiteY9" fmla="*/ 323850 h 2095500"/>
              <a:gd name="connsiteX10" fmla="*/ 6515100 w 7149394"/>
              <a:gd name="connsiteY10" fmla="*/ 1038224 h 2095500"/>
              <a:gd name="connsiteX11" fmla="*/ 209550 w 7149394"/>
              <a:gd name="connsiteY11" fmla="*/ 2095500 h 2095500"/>
              <a:gd name="connsiteX0" fmla="*/ 0 w 7151511"/>
              <a:gd name="connsiteY0" fmla="*/ 0 h 2095500"/>
              <a:gd name="connsiteX1" fmla="*/ 4914900 w 7151511"/>
              <a:gd name="connsiteY1" fmla="*/ 219075 h 2095500"/>
              <a:gd name="connsiteX2" fmla="*/ 5143500 w 7151511"/>
              <a:gd name="connsiteY2" fmla="*/ 247650 h 2095500"/>
              <a:gd name="connsiteX3" fmla="*/ 5438775 w 7151511"/>
              <a:gd name="connsiteY3" fmla="*/ 266700 h 2095500"/>
              <a:gd name="connsiteX4" fmla="*/ 6019800 w 7151511"/>
              <a:gd name="connsiteY4" fmla="*/ 276225 h 2095500"/>
              <a:gd name="connsiteX5" fmla="*/ 6124575 w 7151511"/>
              <a:gd name="connsiteY5" fmla="*/ 285750 h 2095500"/>
              <a:gd name="connsiteX6" fmla="*/ 6524625 w 7151511"/>
              <a:gd name="connsiteY6" fmla="*/ 266700 h 2095500"/>
              <a:gd name="connsiteX7" fmla="*/ 6591300 w 7151511"/>
              <a:gd name="connsiteY7" fmla="*/ 257175 h 2095500"/>
              <a:gd name="connsiteX8" fmla="*/ 7134225 w 7151511"/>
              <a:gd name="connsiteY8" fmla="*/ 323850 h 2095500"/>
              <a:gd name="connsiteX9" fmla="*/ 6515100 w 7151511"/>
              <a:gd name="connsiteY9" fmla="*/ 1038224 h 2095500"/>
              <a:gd name="connsiteX10" fmla="*/ 209550 w 7151511"/>
              <a:gd name="connsiteY10" fmla="*/ 2095500 h 2095500"/>
              <a:gd name="connsiteX0" fmla="*/ 0 w 7156450"/>
              <a:gd name="connsiteY0" fmla="*/ 0 h 2095500"/>
              <a:gd name="connsiteX1" fmla="*/ 4914900 w 7156450"/>
              <a:gd name="connsiteY1" fmla="*/ 219075 h 2095500"/>
              <a:gd name="connsiteX2" fmla="*/ 5143500 w 7156450"/>
              <a:gd name="connsiteY2" fmla="*/ 247650 h 2095500"/>
              <a:gd name="connsiteX3" fmla="*/ 5438775 w 7156450"/>
              <a:gd name="connsiteY3" fmla="*/ 266700 h 2095500"/>
              <a:gd name="connsiteX4" fmla="*/ 6019800 w 7156450"/>
              <a:gd name="connsiteY4" fmla="*/ 276225 h 2095500"/>
              <a:gd name="connsiteX5" fmla="*/ 6124575 w 7156450"/>
              <a:gd name="connsiteY5" fmla="*/ 285750 h 2095500"/>
              <a:gd name="connsiteX6" fmla="*/ 6524625 w 7156450"/>
              <a:gd name="connsiteY6" fmla="*/ 266700 h 2095500"/>
              <a:gd name="connsiteX7" fmla="*/ 7134225 w 7156450"/>
              <a:gd name="connsiteY7" fmla="*/ 323850 h 2095500"/>
              <a:gd name="connsiteX8" fmla="*/ 6515100 w 7156450"/>
              <a:gd name="connsiteY8" fmla="*/ 1038224 h 2095500"/>
              <a:gd name="connsiteX9" fmla="*/ 209550 w 7156450"/>
              <a:gd name="connsiteY9" fmla="*/ 2095500 h 2095500"/>
              <a:gd name="connsiteX0" fmla="*/ 0 w 7186083"/>
              <a:gd name="connsiteY0" fmla="*/ 0 h 2095500"/>
              <a:gd name="connsiteX1" fmla="*/ 4914900 w 7186083"/>
              <a:gd name="connsiteY1" fmla="*/ 219075 h 2095500"/>
              <a:gd name="connsiteX2" fmla="*/ 5143500 w 7186083"/>
              <a:gd name="connsiteY2" fmla="*/ 247650 h 2095500"/>
              <a:gd name="connsiteX3" fmla="*/ 5438775 w 7186083"/>
              <a:gd name="connsiteY3" fmla="*/ 266700 h 2095500"/>
              <a:gd name="connsiteX4" fmla="*/ 6019800 w 7186083"/>
              <a:gd name="connsiteY4" fmla="*/ 276225 h 2095500"/>
              <a:gd name="connsiteX5" fmla="*/ 6124575 w 7186083"/>
              <a:gd name="connsiteY5" fmla="*/ 285750 h 2095500"/>
              <a:gd name="connsiteX6" fmla="*/ 7134225 w 7186083"/>
              <a:gd name="connsiteY6" fmla="*/ 323850 h 2095500"/>
              <a:gd name="connsiteX7" fmla="*/ 6515100 w 7186083"/>
              <a:gd name="connsiteY7" fmla="*/ 1038224 h 2095500"/>
              <a:gd name="connsiteX8" fmla="*/ 209550 w 7186083"/>
              <a:gd name="connsiteY8" fmla="*/ 2095500 h 2095500"/>
              <a:gd name="connsiteX0" fmla="*/ 0 w 7193844"/>
              <a:gd name="connsiteY0" fmla="*/ 0 h 2095500"/>
              <a:gd name="connsiteX1" fmla="*/ 4914900 w 7193844"/>
              <a:gd name="connsiteY1" fmla="*/ 219075 h 2095500"/>
              <a:gd name="connsiteX2" fmla="*/ 5143500 w 7193844"/>
              <a:gd name="connsiteY2" fmla="*/ 247650 h 2095500"/>
              <a:gd name="connsiteX3" fmla="*/ 5438775 w 7193844"/>
              <a:gd name="connsiteY3" fmla="*/ 266700 h 2095500"/>
              <a:gd name="connsiteX4" fmla="*/ 6019800 w 7193844"/>
              <a:gd name="connsiteY4" fmla="*/ 276225 h 2095500"/>
              <a:gd name="connsiteX5" fmla="*/ 7134225 w 7193844"/>
              <a:gd name="connsiteY5" fmla="*/ 323850 h 2095500"/>
              <a:gd name="connsiteX6" fmla="*/ 6515100 w 7193844"/>
              <a:gd name="connsiteY6" fmla="*/ 1038224 h 2095500"/>
              <a:gd name="connsiteX7" fmla="*/ 209550 w 7193844"/>
              <a:gd name="connsiteY7" fmla="*/ 2095500 h 2095500"/>
              <a:gd name="connsiteX0" fmla="*/ 0 w 7236883"/>
              <a:gd name="connsiteY0" fmla="*/ 0 h 2095500"/>
              <a:gd name="connsiteX1" fmla="*/ 4914900 w 7236883"/>
              <a:gd name="connsiteY1" fmla="*/ 219075 h 2095500"/>
              <a:gd name="connsiteX2" fmla="*/ 5143500 w 7236883"/>
              <a:gd name="connsiteY2" fmla="*/ 247650 h 2095500"/>
              <a:gd name="connsiteX3" fmla="*/ 5438775 w 7236883"/>
              <a:gd name="connsiteY3" fmla="*/ 266700 h 2095500"/>
              <a:gd name="connsiteX4" fmla="*/ 7134225 w 7236883"/>
              <a:gd name="connsiteY4" fmla="*/ 323850 h 2095500"/>
              <a:gd name="connsiteX5" fmla="*/ 6515100 w 7236883"/>
              <a:gd name="connsiteY5" fmla="*/ 1038224 h 2095500"/>
              <a:gd name="connsiteX6" fmla="*/ 209550 w 7236883"/>
              <a:gd name="connsiteY6" fmla="*/ 2095500 h 2095500"/>
              <a:gd name="connsiteX0" fmla="*/ 0 w 7236883"/>
              <a:gd name="connsiteY0" fmla="*/ 0 h 2095500"/>
              <a:gd name="connsiteX1" fmla="*/ 4914900 w 7236883"/>
              <a:gd name="connsiteY1" fmla="*/ 219075 h 2095500"/>
              <a:gd name="connsiteX2" fmla="*/ 5438775 w 7236883"/>
              <a:gd name="connsiteY2" fmla="*/ 266700 h 2095500"/>
              <a:gd name="connsiteX3" fmla="*/ 7134225 w 7236883"/>
              <a:gd name="connsiteY3" fmla="*/ 323850 h 2095500"/>
              <a:gd name="connsiteX4" fmla="*/ 6515100 w 7236883"/>
              <a:gd name="connsiteY4" fmla="*/ 1038224 h 2095500"/>
              <a:gd name="connsiteX5" fmla="*/ 209550 w 7236883"/>
              <a:gd name="connsiteY5" fmla="*/ 2095500 h 2095500"/>
              <a:gd name="connsiteX0" fmla="*/ 0 w 7236883"/>
              <a:gd name="connsiteY0" fmla="*/ 0 h 2095500"/>
              <a:gd name="connsiteX1" fmla="*/ 5438775 w 7236883"/>
              <a:gd name="connsiteY1" fmla="*/ 266700 h 2095500"/>
              <a:gd name="connsiteX2" fmla="*/ 7134225 w 7236883"/>
              <a:gd name="connsiteY2" fmla="*/ 323850 h 2095500"/>
              <a:gd name="connsiteX3" fmla="*/ 6515100 w 7236883"/>
              <a:gd name="connsiteY3" fmla="*/ 1038224 h 2095500"/>
              <a:gd name="connsiteX4" fmla="*/ 209550 w 7236883"/>
              <a:gd name="connsiteY4" fmla="*/ 2095500 h 2095500"/>
              <a:gd name="connsiteX0" fmla="*/ 0 w 7236883"/>
              <a:gd name="connsiteY0" fmla="*/ 0 h 2095500"/>
              <a:gd name="connsiteX1" fmla="*/ 7134225 w 7236883"/>
              <a:gd name="connsiteY1" fmla="*/ 323850 h 2095500"/>
              <a:gd name="connsiteX2" fmla="*/ 6515100 w 7236883"/>
              <a:gd name="connsiteY2" fmla="*/ 1038224 h 2095500"/>
              <a:gd name="connsiteX3" fmla="*/ 209550 w 7236883"/>
              <a:gd name="connsiteY3" fmla="*/ 2095500 h 2095500"/>
              <a:gd name="connsiteX0" fmla="*/ 0 w 7341933"/>
              <a:gd name="connsiteY0" fmla="*/ 0 h 2095500"/>
              <a:gd name="connsiteX1" fmla="*/ 7267575 w 7341933"/>
              <a:gd name="connsiteY1" fmla="*/ 390525 h 2095500"/>
              <a:gd name="connsiteX2" fmla="*/ 6515100 w 7341933"/>
              <a:gd name="connsiteY2" fmla="*/ 1038224 h 2095500"/>
              <a:gd name="connsiteX3" fmla="*/ 209550 w 7341933"/>
              <a:gd name="connsiteY3" fmla="*/ 2095500 h 2095500"/>
              <a:gd name="connsiteX0" fmla="*/ 0 w 7351719"/>
              <a:gd name="connsiteY0" fmla="*/ 0 h 2095500"/>
              <a:gd name="connsiteX1" fmla="*/ 7267575 w 7351719"/>
              <a:gd name="connsiteY1" fmla="*/ 390525 h 2095500"/>
              <a:gd name="connsiteX2" fmla="*/ 6515100 w 7351719"/>
              <a:gd name="connsiteY2" fmla="*/ 1038224 h 2095500"/>
              <a:gd name="connsiteX3" fmla="*/ 209550 w 7351719"/>
              <a:gd name="connsiteY3" fmla="*/ 2095500 h 2095500"/>
              <a:gd name="connsiteX0" fmla="*/ 0 w 7413710"/>
              <a:gd name="connsiteY0" fmla="*/ 0 h 2095500"/>
              <a:gd name="connsiteX1" fmla="*/ 7267575 w 7413710"/>
              <a:gd name="connsiteY1" fmla="*/ 390525 h 2095500"/>
              <a:gd name="connsiteX2" fmla="*/ 6515100 w 7413710"/>
              <a:gd name="connsiteY2" fmla="*/ 1038224 h 2095500"/>
              <a:gd name="connsiteX3" fmla="*/ 209550 w 7413710"/>
              <a:gd name="connsiteY3" fmla="*/ 2095500 h 2095500"/>
              <a:gd name="connsiteX0" fmla="*/ 0 w 7635898"/>
              <a:gd name="connsiteY0" fmla="*/ 0 h 2095500"/>
              <a:gd name="connsiteX1" fmla="*/ 7267575 w 7635898"/>
              <a:gd name="connsiteY1" fmla="*/ 390525 h 2095500"/>
              <a:gd name="connsiteX2" fmla="*/ 6124575 w 7635898"/>
              <a:gd name="connsiteY2" fmla="*/ 1228724 h 2095500"/>
              <a:gd name="connsiteX3" fmla="*/ 209550 w 7635898"/>
              <a:gd name="connsiteY3" fmla="*/ 2095500 h 2095500"/>
              <a:gd name="connsiteX0" fmla="*/ 0 w 7732386"/>
              <a:gd name="connsiteY0" fmla="*/ 0 h 2095500"/>
              <a:gd name="connsiteX1" fmla="*/ 7267575 w 7732386"/>
              <a:gd name="connsiteY1" fmla="*/ 390525 h 2095500"/>
              <a:gd name="connsiteX2" fmla="*/ 6124575 w 7732386"/>
              <a:gd name="connsiteY2" fmla="*/ 1228724 h 2095500"/>
              <a:gd name="connsiteX3" fmla="*/ 209550 w 7732386"/>
              <a:gd name="connsiteY3" fmla="*/ 2095500 h 2095500"/>
              <a:gd name="connsiteX0" fmla="*/ 0 w 7723596"/>
              <a:gd name="connsiteY0" fmla="*/ 0 h 2095500"/>
              <a:gd name="connsiteX1" fmla="*/ 7267575 w 7723596"/>
              <a:gd name="connsiteY1" fmla="*/ 390525 h 2095500"/>
              <a:gd name="connsiteX2" fmla="*/ 6096000 w 7723596"/>
              <a:gd name="connsiteY2" fmla="*/ 1228724 h 2095500"/>
              <a:gd name="connsiteX3" fmla="*/ 209550 w 7723596"/>
              <a:gd name="connsiteY3" fmla="*/ 2095500 h 2095500"/>
              <a:gd name="connsiteX0" fmla="*/ 0 w 7725512"/>
              <a:gd name="connsiteY0" fmla="*/ 0 h 2095500"/>
              <a:gd name="connsiteX1" fmla="*/ 7267575 w 7725512"/>
              <a:gd name="connsiteY1" fmla="*/ 390525 h 2095500"/>
              <a:gd name="connsiteX2" fmla="*/ 6096000 w 7725512"/>
              <a:gd name="connsiteY2" fmla="*/ 1228724 h 2095500"/>
              <a:gd name="connsiteX3" fmla="*/ 209550 w 7725512"/>
              <a:gd name="connsiteY3" fmla="*/ 2095500 h 2095500"/>
              <a:gd name="connsiteX0" fmla="*/ 0 w 7725512"/>
              <a:gd name="connsiteY0" fmla="*/ 0 h 1714500"/>
              <a:gd name="connsiteX1" fmla="*/ 7267575 w 7725512"/>
              <a:gd name="connsiteY1" fmla="*/ 390525 h 1714500"/>
              <a:gd name="connsiteX2" fmla="*/ 6096000 w 7725512"/>
              <a:gd name="connsiteY2" fmla="*/ 1228724 h 1714500"/>
              <a:gd name="connsiteX3" fmla="*/ 114300 w 7725512"/>
              <a:gd name="connsiteY3" fmla="*/ 1714500 h 1714500"/>
              <a:gd name="connsiteX0" fmla="*/ 0 w 7725512"/>
              <a:gd name="connsiteY0" fmla="*/ 0 h 1638300"/>
              <a:gd name="connsiteX1" fmla="*/ 7267575 w 7725512"/>
              <a:gd name="connsiteY1" fmla="*/ 390525 h 1638300"/>
              <a:gd name="connsiteX2" fmla="*/ 6096000 w 7725512"/>
              <a:gd name="connsiteY2" fmla="*/ 1228724 h 1638300"/>
              <a:gd name="connsiteX3" fmla="*/ 104775 w 7725512"/>
              <a:gd name="connsiteY3" fmla="*/ 1638300 h 1638300"/>
              <a:gd name="connsiteX0" fmla="*/ 0 w 7725512"/>
              <a:gd name="connsiteY0" fmla="*/ 0 h 3876675"/>
              <a:gd name="connsiteX1" fmla="*/ 7267575 w 7725512"/>
              <a:gd name="connsiteY1" fmla="*/ 390525 h 3876675"/>
              <a:gd name="connsiteX2" fmla="*/ 6096000 w 7725512"/>
              <a:gd name="connsiteY2" fmla="*/ 1228724 h 3876675"/>
              <a:gd name="connsiteX3" fmla="*/ 7400925 w 7725512"/>
              <a:gd name="connsiteY3" fmla="*/ 3876675 h 3876675"/>
              <a:gd name="connsiteX0" fmla="*/ 0 w 7725512"/>
              <a:gd name="connsiteY0" fmla="*/ 0 h 3876675"/>
              <a:gd name="connsiteX1" fmla="*/ 7267575 w 7725512"/>
              <a:gd name="connsiteY1" fmla="*/ 390525 h 3876675"/>
              <a:gd name="connsiteX2" fmla="*/ 6096000 w 7725512"/>
              <a:gd name="connsiteY2" fmla="*/ 1228724 h 3876675"/>
              <a:gd name="connsiteX3" fmla="*/ 7400925 w 7725512"/>
              <a:gd name="connsiteY3" fmla="*/ 3876675 h 3876675"/>
              <a:gd name="connsiteX0" fmla="*/ 0 w 7734344"/>
              <a:gd name="connsiteY0" fmla="*/ 0 h 3876675"/>
              <a:gd name="connsiteX1" fmla="*/ 7267575 w 7734344"/>
              <a:gd name="connsiteY1" fmla="*/ 390525 h 3876675"/>
              <a:gd name="connsiteX2" fmla="*/ 6124575 w 7734344"/>
              <a:gd name="connsiteY2" fmla="*/ 1247774 h 3876675"/>
              <a:gd name="connsiteX3" fmla="*/ 7400925 w 7734344"/>
              <a:gd name="connsiteY3" fmla="*/ 3876675 h 3876675"/>
              <a:gd name="connsiteX0" fmla="*/ 0 w 7400925"/>
              <a:gd name="connsiteY0" fmla="*/ 0 h 3876675"/>
              <a:gd name="connsiteX1" fmla="*/ 6496050 w 7400925"/>
              <a:gd name="connsiteY1" fmla="*/ 371475 h 3876675"/>
              <a:gd name="connsiteX2" fmla="*/ 6124575 w 7400925"/>
              <a:gd name="connsiteY2" fmla="*/ 1247774 h 3876675"/>
              <a:gd name="connsiteX3" fmla="*/ 7400925 w 7400925"/>
              <a:gd name="connsiteY3" fmla="*/ 3876675 h 3876675"/>
              <a:gd name="connsiteX0" fmla="*/ 0 w 7400925"/>
              <a:gd name="connsiteY0" fmla="*/ 0 h 3876675"/>
              <a:gd name="connsiteX1" fmla="*/ 6496050 w 7400925"/>
              <a:gd name="connsiteY1" fmla="*/ 371475 h 3876675"/>
              <a:gd name="connsiteX2" fmla="*/ 6124575 w 7400925"/>
              <a:gd name="connsiteY2" fmla="*/ 1247774 h 3876675"/>
              <a:gd name="connsiteX3" fmla="*/ 6438897 w 7400925"/>
              <a:gd name="connsiteY3" fmla="*/ 2095499 h 3876675"/>
              <a:gd name="connsiteX4" fmla="*/ 7400925 w 7400925"/>
              <a:gd name="connsiteY4" fmla="*/ 3876675 h 3876675"/>
              <a:gd name="connsiteX0" fmla="*/ 195598 w 7596523"/>
              <a:gd name="connsiteY0" fmla="*/ 0 h 3876675"/>
              <a:gd name="connsiteX1" fmla="*/ 6691648 w 7596523"/>
              <a:gd name="connsiteY1" fmla="*/ 371475 h 3876675"/>
              <a:gd name="connsiteX2" fmla="*/ 6320173 w 7596523"/>
              <a:gd name="connsiteY2" fmla="*/ 1247774 h 3876675"/>
              <a:gd name="connsiteX3" fmla="*/ 5095 w 7596523"/>
              <a:gd name="connsiteY3" fmla="*/ 1628774 h 3876675"/>
              <a:gd name="connsiteX4" fmla="*/ 7596523 w 7596523"/>
              <a:gd name="connsiteY4" fmla="*/ 3876675 h 3876675"/>
              <a:gd name="connsiteX0" fmla="*/ 194655 w 7840876"/>
              <a:gd name="connsiteY0" fmla="*/ 0 h 3876675"/>
              <a:gd name="connsiteX1" fmla="*/ 6690705 w 7840876"/>
              <a:gd name="connsiteY1" fmla="*/ 371475 h 3876675"/>
              <a:gd name="connsiteX2" fmla="*/ 7833705 w 7840876"/>
              <a:gd name="connsiteY2" fmla="*/ 1057274 h 3876675"/>
              <a:gd name="connsiteX3" fmla="*/ 4152 w 7840876"/>
              <a:gd name="connsiteY3" fmla="*/ 1628774 h 3876675"/>
              <a:gd name="connsiteX4" fmla="*/ 7595580 w 7840876"/>
              <a:gd name="connsiteY4" fmla="*/ 3876675 h 3876675"/>
              <a:gd name="connsiteX0" fmla="*/ 194655 w 7963557"/>
              <a:gd name="connsiteY0" fmla="*/ 0 h 3876675"/>
              <a:gd name="connsiteX1" fmla="*/ 6690705 w 7963557"/>
              <a:gd name="connsiteY1" fmla="*/ 371475 h 3876675"/>
              <a:gd name="connsiteX2" fmla="*/ 7833705 w 7963557"/>
              <a:gd name="connsiteY2" fmla="*/ 1057274 h 3876675"/>
              <a:gd name="connsiteX3" fmla="*/ 4152 w 7963557"/>
              <a:gd name="connsiteY3" fmla="*/ 1628774 h 3876675"/>
              <a:gd name="connsiteX4" fmla="*/ 7595580 w 7963557"/>
              <a:gd name="connsiteY4" fmla="*/ 3876675 h 3876675"/>
              <a:gd name="connsiteX0" fmla="*/ 70894 w 7839796"/>
              <a:gd name="connsiteY0" fmla="*/ 0 h 3876675"/>
              <a:gd name="connsiteX1" fmla="*/ 6566944 w 7839796"/>
              <a:gd name="connsiteY1" fmla="*/ 371475 h 3876675"/>
              <a:gd name="connsiteX2" fmla="*/ 7709944 w 7839796"/>
              <a:gd name="connsiteY2" fmla="*/ 1057274 h 3876675"/>
              <a:gd name="connsiteX3" fmla="*/ 4216 w 7839796"/>
              <a:gd name="connsiteY3" fmla="*/ 2105024 h 3876675"/>
              <a:gd name="connsiteX4" fmla="*/ 7471819 w 7839796"/>
              <a:gd name="connsiteY4" fmla="*/ 3876675 h 3876675"/>
              <a:gd name="connsiteX0" fmla="*/ 68208 w 7837110"/>
              <a:gd name="connsiteY0" fmla="*/ 0 h 3876675"/>
              <a:gd name="connsiteX1" fmla="*/ 6564258 w 7837110"/>
              <a:gd name="connsiteY1" fmla="*/ 371475 h 3876675"/>
              <a:gd name="connsiteX2" fmla="*/ 7707258 w 7837110"/>
              <a:gd name="connsiteY2" fmla="*/ 1057274 h 3876675"/>
              <a:gd name="connsiteX3" fmla="*/ 1530 w 7837110"/>
              <a:gd name="connsiteY3" fmla="*/ 2105024 h 3876675"/>
              <a:gd name="connsiteX4" fmla="*/ 7469133 w 7837110"/>
              <a:gd name="connsiteY4" fmla="*/ 3876675 h 3876675"/>
              <a:gd name="connsiteX0" fmla="*/ 68888 w 7837790"/>
              <a:gd name="connsiteY0" fmla="*/ 0 h 3876675"/>
              <a:gd name="connsiteX1" fmla="*/ 6564938 w 7837790"/>
              <a:gd name="connsiteY1" fmla="*/ 371475 h 3876675"/>
              <a:gd name="connsiteX2" fmla="*/ 7707938 w 7837790"/>
              <a:gd name="connsiteY2" fmla="*/ 1057274 h 3876675"/>
              <a:gd name="connsiteX3" fmla="*/ 2210 w 7837790"/>
              <a:gd name="connsiteY3" fmla="*/ 2105024 h 3876675"/>
              <a:gd name="connsiteX4" fmla="*/ 7469813 w 7837790"/>
              <a:gd name="connsiteY4" fmla="*/ 3876675 h 3876675"/>
              <a:gd name="connsiteX0" fmla="*/ 68888 w 7853967"/>
              <a:gd name="connsiteY0" fmla="*/ 0 h 3876675"/>
              <a:gd name="connsiteX1" fmla="*/ 6564938 w 7853967"/>
              <a:gd name="connsiteY1" fmla="*/ 371475 h 3876675"/>
              <a:gd name="connsiteX2" fmla="*/ 7726988 w 7853967"/>
              <a:gd name="connsiteY2" fmla="*/ 828674 h 3876675"/>
              <a:gd name="connsiteX3" fmla="*/ 2210 w 7853967"/>
              <a:gd name="connsiteY3" fmla="*/ 2105024 h 3876675"/>
              <a:gd name="connsiteX4" fmla="*/ 7469813 w 7853967"/>
              <a:gd name="connsiteY4" fmla="*/ 3876675 h 3876675"/>
              <a:gd name="connsiteX0" fmla="*/ 68888 w 7726988"/>
              <a:gd name="connsiteY0" fmla="*/ 0 h 3876675"/>
              <a:gd name="connsiteX1" fmla="*/ 6564938 w 7726988"/>
              <a:gd name="connsiteY1" fmla="*/ 371475 h 3876675"/>
              <a:gd name="connsiteX2" fmla="*/ 7726988 w 7726988"/>
              <a:gd name="connsiteY2" fmla="*/ 828674 h 3876675"/>
              <a:gd name="connsiteX3" fmla="*/ 2210 w 7726988"/>
              <a:gd name="connsiteY3" fmla="*/ 2105024 h 3876675"/>
              <a:gd name="connsiteX4" fmla="*/ 7469813 w 7726988"/>
              <a:gd name="connsiteY4" fmla="*/ 3876675 h 3876675"/>
              <a:gd name="connsiteX0" fmla="*/ 68888 w 7726988"/>
              <a:gd name="connsiteY0" fmla="*/ 0 h 3876675"/>
              <a:gd name="connsiteX1" fmla="*/ 4945683 w 7726988"/>
              <a:gd name="connsiteY1" fmla="*/ 85724 h 3876675"/>
              <a:gd name="connsiteX2" fmla="*/ 6564938 w 7726988"/>
              <a:gd name="connsiteY2" fmla="*/ 371475 h 3876675"/>
              <a:gd name="connsiteX3" fmla="*/ 7726988 w 7726988"/>
              <a:gd name="connsiteY3" fmla="*/ 828674 h 3876675"/>
              <a:gd name="connsiteX4" fmla="*/ 2210 w 7726988"/>
              <a:gd name="connsiteY4" fmla="*/ 2105024 h 3876675"/>
              <a:gd name="connsiteX5" fmla="*/ 7469813 w 7726988"/>
              <a:gd name="connsiteY5" fmla="*/ 3876675 h 3876675"/>
              <a:gd name="connsiteX0" fmla="*/ 68888 w 7726988"/>
              <a:gd name="connsiteY0" fmla="*/ 0 h 3876675"/>
              <a:gd name="connsiteX1" fmla="*/ 4945683 w 7726988"/>
              <a:gd name="connsiteY1" fmla="*/ 85724 h 3876675"/>
              <a:gd name="connsiteX2" fmla="*/ 7098338 w 7726988"/>
              <a:gd name="connsiteY2" fmla="*/ 114300 h 3876675"/>
              <a:gd name="connsiteX3" fmla="*/ 7726988 w 7726988"/>
              <a:gd name="connsiteY3" fmla="*/ 828674 h 3876675"/>
              <a:gd name="connsiteX4" fmla="*/ 2210 w 7726988"/>
              <a:gd name="connsiteY4" fmla="*/ 2105024 h 3876675"/>
              <a:gd name="connsiteX5" fmla="*/ 7469813 w 7726988"/>
              <a:gd name="connsiteY5" fmla="*/ 3876675 h 3876675"/>
              <a:gd name="connsiteX0" fmla="*/ 68888 w 7899349"/>
              <a:gd name="connsiteY0" fmla="*/ 0 h 3876675"/>
              <a:gd name="connsiteX1" fmla="*/ 4945683 w 7899349"/>
              <a:gd name="connsiteY1" fmla="*/ 85724 h 3876675"/>
              <a:gd name="connsiteX2" fmla="*/ 7726988 w 7899349"/>
              <a:gd name="connsiteY2" fmla="*/ 828674 h 3876675"/>
              <a:gd name="connsiteX3" fmla="*/ 2210 w 7899349"/>
              <a:gd name="connsiteY3" fmla="*/ 2105024 h 3876675"/>
              <a:gd name="connsiteX4" fmla="*/ 7469813 w 7899349"/>
              <a:gd name="connsiteY4" fmla="*/ 3876675 h 3876675"/>
              <a:gd name="connsiteX0" fmla="*/ 68888 w 7727003"/>
              <a:gd name="connsiteY0" fmla="*/ 0 h 3876675"/>
              <a:gd name="connsiteX1" fmla="*/ 7726988 w 7727003"/>
              <a:gd name="connsiteY1" fmla="*/ 828674 h 3876675"/>
              <a:gd name="connsiteX2" fmla="*/ 2210 w 7727003"/>
              <a:gd name="connsiteY2" fmla="*/ 2105024 h 3876675"/>
              <a:gd name="connsiteX3" fmla="*/ 7469813 w 7727003"/>
              <a:gd name="connsiteY3" fmla="*/ 3876675 h 3876675"/>
              <a:gd name="connsiteX0" fmla="*/ 68888 w 7727003"/>
              <a:gd name="connsiteY0" fmla="*/ 0 h 3876675"/>
              <a:gd name="connsiteX1" fmla="*/ 7726988 w 7727003"/>
              <a:gd name="connsiteY1" fmla="*/ 876299 h 3876675"/>
              <a:gd name="connsiteX2" fmla="*/ 2210 w 7727003"/>
              <a:gd name="connsiteY2" fmla="*/ 2105024 h 3876675"/>
              <a:gd name="connsiteX3" fmla="*/ 7469813 w 7727003"/>
              <a:gd name="connsiteY3" fmla="*/ 3876675 h 3876675"/>
              <a:gd name="connsiteX0" fmla="*/ 68888 w 7727099"/>
              <a:gd name="connsiteY0" fmla="*/ 17804 h 3894479"/>
              <a:gd name="connsiteX1" fmla="*/ 7726988 w 7727099"/>
              <a:gd name="connsiteY1" fmla="*/ 894103 h 3894479"/>
              <a:gd name="connsiteX2" fmla="*/ 2210 w 7727099"/>
              <a:gd name="connsiteY2" fmla="*/ 2122828 h 3894479"/>
              <a:gd name="connsiteX3" fmla="*/ 7469813 w 7727099"/>
              <a:gd name="connsiteY3" fmla="*/ 3894479 h 3894479"/>
              <a:gd name="connsiteX0" fmla="*/ 68888 w 7727099"/>
              <a:gd name="connsiteY0" fmla="*/ 17804 h 3894479"/>
              <a:gd name="connsiteX1" fmla="*/ 7726988 w 7727099"/>
              <a:gd name="connsiteY1" fmla="*/ 894103 h 3894479"/>
              <a:gd name="connsiteX2" fmla="*/ 2210 w 7727099"/>
              <a:gd name="connsiteY2" fmla="*/ 2122828 h 3894479"/>
              <a:gd name="connsiteX3" fmla="*/ 7469813 w 7727099"/>
              <a:gd name="connsiteY3" fmla="*/ 3894479 h 3894479"/>
              <a:gd name="connsiteX0" fmla="*/ 2233 w 7660444"/>
              <a:gd name="connsiteY0" fmla="*/ 17804 h 3894479"/>
              <a:gd name="connsiteX1" fmla="*/ 7660333 w 7660444"/>
              <a:gd name="connsiteY1" fmla="*/ 894103 h 3894479"/>
              <a:gd name="connsiteX2" fmla="*/ 2230 w 7660444"/>
              <a:gd name="connsiteY2" fmla="*/ 2646703 h 3894479"/>
              <a:gd name="connsiteX3" fmla="*/ 7403158 w 7660444"/>
              <a:gd name="connsiteY3" fmla="*/ 3894479 h 3894479"/>
              <a:gd name="connsiteX0" fmla="*/ 0 w 7724885"/>
              <a:gd name="connsiteY0" fmla="*/ 0 h 3971925"/>
              <a:gd name="connsiteX1" fmla="*/ 7724775 w 7724885"/>
              <a:gd name="connsiteY1" fmla="*/ 971549 h 3971925"/>
              <a:gd name="connsiteX2" fmla="*/ 66672 w 7724885"/>
              <a:gd name="connsiteY2" fmla="*/ 2724149 h 3971925"/>
              <a:gd name="connsiteX3" fmla="*/ 7467600 w 7724885"/>
              <a:gd name="connsiteY3" fmla="*/ 3971925 h 3971925"/>
              <a:gd name="connsiteX0" fmla="*/ 0 w 7724885"/>
              <a:gd name="connsiteY0" fmla="*/ 34891 h 4006816"/>
              <a:gd name="connsiteX1" fmla="*/ 7724775 w 7724885"/>
              <a:gd name="connsiteY1" fmla="*/ 1006440 h 4006816"/>
              <a:gd name="connsiteX2" fmla="*/ 66672 w 7724885"/>
              <a:gd name="connsiteY2" fmla="*/ 2759040 h 4006816"/>
              <a:gd name="connsiteX3" fmla="*/ 7467600 w 7724885"/>
              <a:gd name="connsiteY3" fmla="*/ 4006816 h 4006816"/>
              <a:gd name="connsiteX0" fmla="*/ 0 w 7724885"/>
              <a:gd name="connsiteY0" fmla="*/ 34891 h 3778216"/>
              <a:gd name="connsiteX1" fmla="*/ 7724775 w 7724885"/>
              <a:gd name="connsiteY1" fmla="*/ 1006440 h 3778216"/>
              <a:gd name="connsiteX2" fmla="*/ 66672 w 7724885"/>
              <a:gd name="connsiteY2" fmla="*/ 2759040 h 3778216"/>
              <a:gd name="connsiteX3" fmla="*/ 4178300 w 7724885"/>
              <a:gd name="connsiteY3" fmla="*/ 3778216 h 3778216"/>
              <a:gd name="connsiteX0" fmla="*/ 0 w 7724885"/>
              <a:gd name="connsiteY0" fmla="*/ 34891 h 3740116"/>
              <a:gd name="connsiteX1" fmla="*/ 7724775 w 7724885"/>
              <a:gd name="connsiteY1" fmla="*/ 1006440 h 3740116"/>
              <a:gd name="connsiteX2" fmla="*/ 66672 w 7724885"/>
              <a:gd name="connsiteY2" fmla="*/ 2759040 h 3740116"/>
              <a:gd name="connsiteX3" fmla="*/ 3136900 w 7724885"/>
              <a:gd name="connsiteY3" fmla="*/ 3740116 h 3740116"/>
              <a:gd name="connsiteX0" fmla="*/ 0 w 7724885"/>
              <a:gd name="connsiteY0" fmla="*/ 34891 h 4070316"/>
              <a:gd name="connsiteX1" fmla="*/ 7724775 w 7724885"/>
              <a:gd name="connsiteY1" fmla="*/ 1006440 h 4070316"/>
              <a:gd name="connsiteX2" fmla="*/ 66672 w 7724885"/>
              <a:gd name="connsiteY2" fmla="*/ 2759040 h 4070316"/>
              <a:gd name="connsiteX3" fmla="*/ 3175000 w 7724885"/>
              <a:gd name="connsiteY3" fmla="*/ 4070316 h 4070316"/>
              <a:gd name="connsiteX0" fmla="*/ 0 w 6515871"/>
              <a:gd name="connsiteY0" fmla="*/ 48539 h 4083964"/>
              <a:gd name="connsiteX1" fmla="*/ 6515735 w 6515871"/>
              <a:gd name="connsiteY1" fmla="*/ 979448 h 4083964"/>
              <a:gd name="connsiteX2" fmla="*/ 66672 w 6515871"/>
              <a:gd name="connsiteY2" fmla="*/ 2772688 h 4083964"/>
              <a:gd name="connsiteX3" fmla="*/ 3175000 w 6515871"/>
              <a:gd name="connsiteY3" fmla="*/ 4083964 h 4083964"/>
              <a:gd name="connsiteX0" fmla="*/ 0 w 6515871"/>
              <a:gd name="connsiteY0" fmla="*/ 48539 h 4185564"/>
              <a:gd name="connsiteX1" fmla="*/ 6515735 w 6515871"/>
              <a:gd name="connsiteY1" fmla="*/ 979448 h 4185564"/>
              <a:gd name="connsiteX2" fmla="*/ 66672 w 6515871"/>
              <a:gd name="connsiteY2" fmla="*/ 2772688 h 4185564"/>
              <a:gd name="connsiteX3" fmla="*/ 4140200 w 6515871"/>
              <a:gd name="connsiteY3" fmla="*/ 4185564 h 4185564"/>
              <a:gd name="connsiteX0" fmla="*/ 0 w 6515871"/>
              <a:gd name="connsiteY0" fmla="*/ 48539 h 4280960"/>
              <a:gd name="connsiteX1" fmla="*/ 6515735 w 6515871"/>
              <a:gd name="connsiteY1" fmla="*/ 979448 h 4280960"/>
              <a:gd name="connsiteX2" fmla="*/ 66672 w 6515871"/>
              <a:gd name="connsiteY2" fmla="*/ 2772688 h 4280960"/>
              <a:gd name="connsiteX3" fmla="*/ 4170437 w 6515871"/>
              <a:gd name="connsiteY3" fmla="*/ 4176073 h 4280960"/>
              <a:gd name="connsiteX4" fmla="*/ 4140200 w 6515871"/>
              <a:gd name="connsiteY4" fmla="*/ 4185564 h 4280960"/>
              <a:gd name="connsiteX0" fmla="*/ 0 w 6515871"/>
              <a:gd name="connsiteY0" fmla="*/ 48539 h 4280960"/>
              <a:gd name="connsiteX1" fmla="*/ 6515735 w 6515871"/>
              <a:gd name="connsiteY1" fmla="*/ 979448 h 4280960"/>
              <a:gd name="connsiteX2" fmla="*/ 92072 w 6515871"/>
              <a:gd name="connsiteY2" fmla="*/ 2747288 h 4280960"/>
              <a:gd name="connsiteX3" fmla="*/ 4170437 w 6515871"/>
              <a:gd name="connsiteY3" fmla="*/ 4176073 h 4280960"/>
              <a:gd name="connsiteX4" fmla="*/ 4140200 w 6515871"/>
              <a:gd name="connsiteY4" fmla="*/ 4185564 h 4280960"/>
              <a:gd name="connsiteX0" fmla="*/ 0 w 6515871"/>
              <a:gd name="connsiteY0" fmla="*/ 48539 h 4280960"/>
              <a:gd name="connsiteX1" fmla="*/ 6515735 w 6515871"/>
              <a:gd name="connsiteY1" fmla="*/ 979448 h 4280960"/>
              <a:gd name="connsiteX2" fmla="*/ 92072 w 6515871"/>
              <a:gd name="connsiteY2" fmla="*/ 2747288 h 4280960"/>
              <a:gd name="connsiteX3" fmla="*/ 4170437 w 6515871"/>
              <a:gd name="connsiteY3" fmla="*/ 4176073 h 4280960"/>
              <a:gd name="connsiteX4" fmla="*/ 4140200 w 6515871"/>
              <a:gd name="connsiteY4" fmla="*/ 4185564 h 4280960"/>
              <a:gd name="connsiteX0" fmla="*/ 0 w 6515871"/>
              <a:gd name="connsiteY0" fmla="*/ 48539 h 4280960"/>
              <a:gd name="connsiteX1" fmla="*/ 6515735 w 6515871"/>
              <a:gd name="connsiteY1" fmla="*/ 979448 h 4280960"/>
              <a:gd name="connsiteX2" fmla="*/ 92072 w 6515871"/>
              <a:gd name="connsiteY2" fmla="*/ 2747288 h 4280960"/>
              <a:gd name="connsiteX3" fmla="*/ 4170437 w 6515871"/>
              <a:gd name="connsiteY3" fmla="*/ 4176073 h 4280960"/>
              <a:gd name="connsiteX4" fmla="*/ 4140200 w 6515871"/>
              <a:gd name="connsiteY4" fmla="*/ 4185564 h 4280960"/>
              <a:gd name="connsiteX0" fmla="*/ 0 w 6515871"/>
              <a:gd name="connsiteY0" fmla="*/ 48539 h 4280960"/>
              <a:gd name="connsiteX1" fmla="*/ 6515735 w 6515871"/>
              <a:gd name="connsiteY1" fmla="*/ 979448 h 4280960"/>
              <a:gd name="connsiteX2" fmla="*/ 92072 w 6515871"/>
              <a:gd name="connsiteY2" fmla="*/ 2747288 h 4280960"/>
              <a:gd name="connsiteX3" fmla="*/ 4170437 w 6515871"/>
              <a:gd name="connsiteY3" fmla="*/ 4176073 h 4280960"/>
              <a:gd name="connsiteX4" fmla="*/ 4140200 w 6515871"/>
              <a:gd name="connsiteY4" fmla="*/ 4185564 h 4280960"/>
              <a:gd name="connsiteX0" fmla="*/ 0 w 6515871"/>
              <a:gd name="connsiteY0" fmla="*/ 48539 h 4280960"/>
              <a:gd name="connsiteX1" fmla="*/ 6515735 w 6515871"/>
              <a:gd name="connsiteY1" fmla="*/ 979448 h 4280960"/>
              <a:gd name="connsiteX2" fmla="*/ 92072 w 6515871"/>
              <a:gd name="connsiteY2" fmla="*/ 2747288 h 4280960"/>
              <a:gd name="connsiteX3" fmla="*/ 4170437 w 6515871"/>
              <a:gd name="connsiteY3" fmla="*/ 4176073 h 4280960"/>
              <a:gd name="connsiteX4" fmla="*/ 4140200 w 6515871"/>
              <a:gd name="connsiteY4" fmla="*/ 4185564 h 4280960"/>
              <a:gd name="connsiteX0" fmla="*/ 150328 w 6666199"/>
              <a:gd name="connsiteY0" fmla="*/ 48539 h 4280960"/>
              <a:gd name="connsiteX1" fmla="*/ 6666063 w 6666199"/>
              <a:gd name="connsiteY1" fmla="*/ 979448 h 4280960"/>
              <a:gd name="connsiteX2" fmla="*/ 13800 w 6666199"/>
              <a:gd name="connsiteY2" fmla="*/ 2785388 h 4280960"/>
              <a:gd name="connsiteX3" fmla="*/ 4320765 w 6666199"/>
              <a:gd name="connsiteY3" fmla="*/ 4176073 h 4280960"/>
              <a:gd name="connsiteX4" fmla="*/ 4290528 w 6666199"/>
              <a:gd name="connsiteY4" fmla="*/ 4185564 h 4280960"/>
              <a:gd name="connsiteX0" fmla="*/ 11116 w 6526987"/>
              <a:gd name="connsiteY0" fmla="*/ 48539 h 4280960"/>
              <a:gd name="connsiteX1" fmla="*/ 6526851 w 6526987"/>
              <a:gd name="connsiteY1" fmla="*/ 979448 h 4280960"/>
              <a:gd name="connsiteX2" fmla="*/ 14288 w 6526987"/>
              <a:gd name="connsiteY2" fmla="*/ 2785388 h 4280960"/>
              <a:gd name="connsiteX3" fmla="*/ 4181553 w 6526987"/>
              <a:gd name="connsiteY3" fmla="*/ 4176073 h 4280960"/>
              <a:gd name="connsiteX4" fmla="*/ 4151316 w 6526987"/>
              <a:gd name="connsiteY4" fmla="*/ 4185564 h 4280960"/>
              <a:gd name="connsiteX0" fmla="*/ 0 w 6515871"/>
              <a:gd name="connsiteY0" fmla="*/ 48539 h 4280960"/>
              <a:gd name="connsiteX1" fmla="*/ 6515735 w 6515871"/>
              <a:gd name="connsiteY1" fmla="*/ 979448 h 4280960"/>
              <a:gd name="connsiteX2" fmla="*/ 3172 w 6515871"/>
              <a:gd name="connsiteY2" fmla="*/ 2785388 h 4280960"/>
              <a:gd name="connsiteX3" fmla="*/ 4170437 w 6515871"/>
              <a:gd name="connsiteY3" fmla="*/ 4176073 h 4280960"/>
              <a:gd name="connsiteX4" fmla="*/ 4140200 w 6515871"/>
              <a:gd name="connsiteY4" fmla="*/ 4185564 h 4280960"/>
              <a:gd name="connsiteX0" fmla="*/ 0 w 6515871"/>
              <a:gd name="connsiteY0" fmla="*/ 48539 h 4353274"/>
              <a:gd name="connsiteX1" fmla="*/ 6515735 w 6515871"/>
              <a:gd name="connsiteY1" fmla="*/ 979448 h 4353274"/>
              <a:gd name="connsiteX2" fmla="*/ 3172 w 6515871"/>
              <a:gd name="connsiteY2" fmla="*/ 2785388 h 4353274"/>
              <a:gd name="connsiteX3" fmla="*/ 4170437 w 6515871"/>
              <a:gd name="connsiteY3" fmla="*/ 4176073 h 4353274"/>
              <a:gd name="connsiteX4" fmla="*/ 4610100 w 6515871"/>
              <a:gd name="connsiteY4" fmla="*/ 4350664 h 4353274"/>
              <a:gd name="connsiteX0" fmla="*/ 0 w 6515871"/>
              <a:gd name="connsiteY0" fmla="*/ 48539 h 4176073"/>
              <a:gd name="connsiteX1" fmla="*/ 6515735 w 6515871"/>
              <a:gd name="connsiteY1" fmla="*/ 979448 h 4176073"/>
              <a:gd name="connsiteX2" fmla="*/ 3172 w 6515871"/>
              <a:gd name="connsiteY2" fmla="*/ 2785388 h 4176073"/>
              <a:gd name="connsiteX3" fmla="*/ 4170437 w 6515871"/>
              <a:gd name="connsiteY3" fmla="*/ 4176073 h 4176073"/>
              <a:gd name="connsiteX0" fmla="*/ 0 w 6515871"/>
              <a:gd name="connsiteY0" fmla="*/ 48539 h 4099873"/>
              <a:gd name="connsiteX1" fmla="*/ 6515735 w 6515871"/>
              <a:gd name="connsiteY1" fmla="*/ 979448 h 4099873"/>
              <a:gd name="connsiteX2" fmla="*/ 3172 w 6515871"/>
              <a:gd name="connsiteY2" fmla="*/ 2785388 h 4099873"/>
              <a:gd name="connsiteX3" fmla="*/ 3967237 w 6515871"/>
              <a:gd name="connsiteY3" fmla="*/ 4099873 h 4099873"/>
              <a:gd name="connsiteX0" fmla="*/ 0 w 6515871"/>
              <a:gd name="connsiteY0" fmla="*/ 48539 h 4093523"/>
              <a:gd name="connsiteX1" fmla="*/ 6515735 w 6515871"/>
              <a:gd name="connsiteY1" fmla="*/ 979448 h 4093523"/>
              <a:gd name="connsiteX2" fmla="*/ 3172 w 6515871"/>
              <a:gd name="connsiteY2" fmla="*/ 2785388 h 4093523"/>
              <a:gd name="connsiteX3" fmla="*/ 3941837 w 6515871"/>
              <a:gd name="connsiteY3" fmla="*/ 4093523 h 4093523"/>
              <a:gd name="connsiteX0" fmla="*/ 0 w 6515871"/>
              <a:gd name="connsiteY0" fmla="*/ 48539 h 4125273"/>
              <a:gd name="connsiteX1" fmla="*/ 6515735 w 6515871"/>
              <a:gd name="connsiteY1" fmla="*/ 979448 h 4125273"/>
              <a:gd name="connsiteX2" fmla="*/ 3172 w 6515871"/>
              <a:gd name="connsiteY2" fmla="*/ 2785388 h 4125273"/>
              <a:gd name="connsiteX3" fmla="*/ 3948187 w 6515871"/>
              <a:gd name="connsiteY3" fmla="*/ 4125273 h 4125273"/>
              <a:gd name="connsiteX0" fmla="*/ 0 w 6515871"/>
              <a:gd name="connsiteY0" fmla="*/ 48539 h 4125273"/>
              <a:gd name="connsiteX1" fmla="*/ 6515735 w 6515871"/>
              <a:gd name="connsiteY1" fmla="*/ 979448 h 4125273"/>
              <a:gd name="connsiteX2" fmla="*/ 3172 w 6515871"/>
              <a:gd name="connsiteY2" fmla="*/ 2785388 h 4125273"/>
              <a:gd name="connsiteX3" fmla="*/ 3948187 w 6515871"/>
              <a:gd name="connsiteY3" fmla="*/ 4125273 h 4125273"/>
              <a:gd name="connsiteX0" fmla="*/ 0 w 6515871"/>
              <a:gd name="connsiteY0" fmla="*/ 48539 h 4125273"/>
              <a:gd name="connsiteX1" fmla="*/ 6515735 w 6515871"/>
              <a:gd name="connsiteY1" fmla="*/ 979448 h 4125273"/>
              <a:gd name="connsiteX2" fmla="*/ 3172 w 6515871"/>
              <a:gd name="connsiteY2" fmla="*/ 2785388 h 4125273"/>
              <a:gd name="connsiteX3" fmla="*/ 3948187 w 6515871"/>
              <a:gd name="connsiteY3" fmla="*/ 4125273 h 4125273"/>
              <a:gd name="connsiteX0" fmla="*/ 0 w 6515871"/>
              <a:gd name="connsiteY0" fmla="*/ 48539 h 4125273"/>
              <a:gd name="connsiteX1" fmla="*/ 6515735 w 6515871"/>
              <a:gd name="connsiteY1" fmla="*/ 979448 h 4125273"/>
              <a:gd name="connsiteX2" fmla="*/ 3172 w 6515871"/>
              <a:gd name="connsiteY2" fmla="*/ 2785388 h 4125273"/>
              <a:gd name="connsiteX3" fmla="*/ 4374907 w 6515871"/>
              <a:gd name="connsiteY3" fmla="*/ 4125273 h 4125273"/>
              <a:gd name="connsiteX0" fmla="*/ 0 w 6515871"/>
              <a:gd name="connsiteY0" fmla="*/ 48539 h 4132893"/>
              <a:gd name="connsiteX1" fmla="*/ 6515735 w 6515871"/>
              <a:gd name="connsiteY1" fmla="*/ 979448 h 4132893"/>
              <a:gd name="connsiteX2" fmla="*/ 3172 w 6515871"/>
              <a:gd name="connsiteY2" fmla="*/ 2785388 h 4132893"/>
              <a:gd name="connsiteX3" fmla="*/ 4573027 w 6515871"/>
              <a:gd name="connsiteY3" fmla="*/ 4132893 h 4132893"/>
              <a:gd name="connsiteX0" fmla="*/ 0 w 6515871"/>
              <a:gd name="connsiteY0" fmla="*/ 48539 h 4132893"/>
              <a:gd name="connsiteX1" fmla="*/ 6515735 w 6515871"/>
              <a:gd name="connsiteY1" fmla="*/ 979448 h 4132893"/>
              <a:gd name="connsiteX2" fmla="*/ 3172 w 6515871"/>
              <a:gd name="connsiteY2" fmla="*/ 2785388 h 4132893"/>
              <a:gd name="connsiteX3" fmla="*/ 4573027 w 6515871"/>
              <a:gd name="connsiteY3" fmla="*/ 4132893 h 4132893"/>
              <a:gd name="connsiteX0" fmla="*/ 6353 w 6522224"/>
              <a:gd name="connsiteY0" fmla="*/ 48539 h 4173369"/>
              <a:gd name="connsiteX1" fmla="*/ 6522088 w 6522224"/>
              <a:gd name="connsiteY1" fmla="*/ 979448 h 4173369"/>
              <a:gd name="connsiteX2" fmla="*/ 0 w 6522224"/>
              <a:gd name="connsiteY2" fmla="*/ 2985413 h 4173369"/>
              <a:gd name="connsiteX3" fmla="*/ 4579380 w 6522224"/>
              <a:gd name="connsiteY3" fmla="*/ 4132893 h 4173369"/>
              <a:gd name="connsiteX0" fmla="*/ 6353 w 6522224"/>
              <a:gd name="connsiteY0" fmla="*/ 48539 h 4173369"/>
              <a:gd name="connsiteX1" fmla="*/ 6522088 w 6522224"/>
              <a:gd name="connsiteY1" fmla="*/ 979448 h 4173369"/>
              <a:gd name="connsiteX2" fmla="*/ 0 w 6522224"/>
              <a:gd name="connsiteY2" fmla="*/ 2985413 h 4173369"/>
              <a:gd name="connsiteX3" fmla="*/ 4579380 w 6522224"/>
              <a:gd name="connsiteY3" fmla="*/ 4132893 h 4173369"/>
              <a:gd name="connsiteX0" fmla="*/ 6357 w 6522228"/>
              <a:gd name="connsiteY0" fmla="*/ 48539 h 4144226"/>
              <a:gd name="connsiteX1" fmla="*/ 6522092 w 6522228"/>
              <a:gd name="connsiteY1" fmla="*/ 979448 h 4144226"/>
              <a:gd name="connsiteX2" fmla="*/ 4 w 6522228"/>
              <a:gd name="connsiteY2" fmla="*/ 2985413 h 4144226"/>
              <a:gd name="connsiteX3" fmla="*/ 4579384 w 6522228"/>
              <a:gd name="connsiteY3" fmla="*/ 4132893 h 4144226"/>
              <a:gd name="connsiteX0" fmla="*/ 6357 w 6522228"/>
              <a:gd name="connsiteY0" fmla="*/ 48539 h 4176199"/>
              <a:gd name="connsiteX1" fmla="*/ 6522092 w 6522228"/>
              <a:gd name="connsiteY1" fmla="*/ 979448 h 4176199"/>
              <a:gd name="connsiteX2" fmla="*/ 4 w 6522228"/>
              <a:gd name="connsiteY2" fmla="*/ 2985413 h 4176199"/>
              <a:gd name="connsiteX3" fmla="*/ 4579384 w 6522228"/>
              <a:gd name="connsiteY3" fmla="*/ 4132893 h 4176199"/>
              <a:gd name="connsiteX0" fmla="*/ 6353 w 6522224"/>
              <a:gd name="connsiteY0" fmla="*/ 48539 h 4132893"/>
              <a:gd name="connsiteX1" fmla="*/ 6522088 w 6522224"/>
              <a:gd name="connsiteY1" fmla="*/ 979448 h 4132893"/>
              <a:gd name="connsiteX2" fmla="*/ 0 w 6522224"/>
              <a:gd name="connsiteY2" fmla="*/ 2985413 h 4132893"/>
              <a:gd name="connsiteX3" fmla="*/ 4579380 w 6522224"/>
              <a:gd name="connsiteY3" fmla="*/ 4132893 h 4132893"/>
              <a:gd name="connsiteX0" fmla="*/ 6353 w 6522224"/>
              <a:gd name="connsiteY0" fmla="*/ 48539 h 4132893"/>
              <a:gd name="connsiteX1" fmla="*/ 6522088 w 6522224"/>
              <a:gd name="connsiteY1" fmla="*/ 979448 h 4132893"/>
              <a:gd name="connsiteX2" fmla="*/ 0 w 6522224"/>
              <a:gd name="connsiteY2" fmla="*/ 2985413 h 4132893"/>
              <a:gd name="connsiteX3" fmla="*/ 4579380 w 6522224"/>
              <a:gd name="connsiteY3" fmla="*/ 4132893 h 4132893"/>
              <a:gd name="connsiteX0" fmla="*/ 6353 w 6522198"/>
              <a:gd name="connsiteY0" fmla="*/ 52654 h 4137008"/>
              <a:gd name="connsiteX1" fmla="*/ 6522088 w 6522198"/>
              <a:gd name="connsiteY1" fmla="*/ 983563 h 4137008"/>
              <a:gd name="connsiteX2" fmla="*/ 0 w 6522198"/>
              <a:gd name="connsiteY2" fmla="*/ 2989528 h 4137008"/>
              <a:gd name="connsiteX3" fmla="*/ 4579380 w 6522198"/>
              <a:gd name="connsiteY3" fmla="*/ 4137008 h 4137008"/>
              <a:gd name="connsiteX0" fmla="*/ 6353 w 6522198"/>
              <a:gd name="connsiteY0" fmla="*/ 52654 h 4137008"/>
              <a:gd name="connsiteX1" fmla="*/ 6522088 w 6522198"/>
              <a:gd name="connsiteY1" fmla="*/ 983563 h 4137008"/>
              <a:gd name="connsiteX2" fmla="*/ 0 w 6522198"/>
              <a:gd name="connsiteY2" fmla="*/ 2989528 h 4137008"/>
              <a:gd name="connsiteX3" fmla="*/ 4579380 w 6522198"/>
              <a:gd name="connsiteY3" fmla="*/ 4137008 h 4137008"/>
              <a:gd name="connsiteX0" fmla="*/ 6409 w 6522254"/>
              <a:gd name="connsiteY0" fmla="*/ 52654 h 4137008"/>
              <a:gd name="connsiteX1" fmla="*/ 6522144 w 6522254"/>
              <a:gd name="connsiteY1" fmla="*/ 983563 h 4137008"/>
              <a:gd name="connsiteX2" fmla="*/ 56 w 6522254"/>
              <a:gd name="connsiteY2" fmla="*/ 2989528 h 4137008"/>
              <a:gd name="connsiteX3" fmla="*/ 4579436 w 6522254"/>
              <a:gd name="connsiteY3" fmla="*/ 4137008 h 4137008"/>
              <a:gd name="connsiteX0" fmla="*/ 6409 w 6522254"/>
              <a:gd name="connsiteY0" fmla="*/ 52654 h 4137008"/>
              <a:gd name="connsiteX1" fmla="*/ 6522144 w 6522254"/>
              <a:gd name="connsiteY1" fmla="*/ 983563 h 4137008"/>
              <a:gd name="connsiteX2" fmla="*/ 56 w 6522254"/>
              <a:gd name="connsiteY2" fmla="*/ 2989528 h 4137008"/>
              <a:gd name="connsiteX3" fmla="*/ 4579436 w 6522254"/>
              <a:gd name="connsiteY3" fmla="*/ 4137008 h 413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22254" h="4137008">
                <a:moveTo>
                  <a:pt x="6409" y="52654"/>
                </a:moveTo>
                <a:cubicBezTo>
                  <a:pt x="382646" y="91944"/>
                  <a:pt x="6552307" y="-395974"/>
                  <a:pt x="6522144" y="983563"/>
                </a:cubicBezTo>
                <a:cubicBezTo>
                  <a:pt x="6512618" y="3147325"/>
                  <a:pt x="-22169" y="982928"/>
                  <a:pt x="56" y="2989528"/>
                </a:cubicBezTo>
                <a:cubicBezTo>
                  <a:pt x="24040" y="4523482"/>
                  <a:pt x="3849715" y="4028529"/>
                  <a:pt x="4579436" y="4137008"/>
                </a:cubicBezTo>
              </a:path>
            </a:pathLst>
          </a:custGeom>
          <a:ln w="635000"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000" scaled="0"/>
            </a:gradFill>
            <a:headEnd w="sm" len="sm"/>
            <a:tailEnd type="non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sp>
        <p:nvSpPr>
          <p:cNvPr id="8" name="Pfeil nach rechts 5"/>
          <p:cNvSpPr/>
          <p:nvPr/>
        </p:nvSpPr>
        <p:spPr>
          <a:xfrm>
            <a:off x="5359983" y="5251837"/>
            <a:ext cx="1944216" cy="1282662"/>
          </a:xfrm>
          <a:prstGeom prst="rightArrow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pic>
        <p:nvPicPr>
          <p:cNvPr id="9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53" y="1465585"/>
            <a:ext cx="576064" cy="720080"/>
          </a:xfrm>
          <a:prstGeom prst="rect">
            <a:avLst/>
          </a:prstGeom>
        </p:spPr>
      </p:pic>
      <p:sp>
        <p:nvSpPr>
          <p:cNvPr id="10" name="Rechteck 16"/>
          <p:cNvSpPr/>
          <p:nvPr/>
        </p:nvSpPr>
        <p:spPr>
          <a:xfrm>
            <a:off x="2655951" y="2175674"/>
            <a:ext cx="14852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100" b="1" noProof="1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Информисање путем медија</a:t>
            </a:r>
            <a:endParaRPr lang="de-DE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Grafik 17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66"/>
          <a:stretch/>
        </p:blipFill>
        <p:spPr>
          <a:xfrm>
            <a:off x="5716910" y="1262038"/>
            <a:ext cx="989922" cy="842760"/>
          </a:xfrm>
          <a:prstGeom prst="rect">
            <a:avLst/>
          </a:prstGeom>
        </p:spPr>
      </p:pic>
      <p:pic>
        <p:nvPicPr>
          <p:cNvPr id="12" name="Grafik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74" t="7803" r="37362" b="62846"/>
          <a:stretch/>
        </p:blipFill>
        <p:spPr>
          <a:xfrm>
            <a:off x="6520849" y="2186338"/>
            <a:ext cx="257758" cy="255036"/>
          </a:xfrm>
          <a:prstGeom prst="rect">
            <a:avLst/>
          </a:prstGeom>
        </p:spPr>
      </p:pic>
      <p:pic>
        <p:nvPicPr>
          <p:cNvPr id="13" name="Grafik 1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622" y="1783394"/>
            <a:ext cx="660466" cy="660466"/>
          </a:xfrm>
          <a:prstGeom prst="rect">
            <a:avLst/>
          </a:prstGeom>
        </p:spPr>
      </p:pic>
      <p:pic>
        <p:nvPicPr>
          <p:cNvPr id="14" name="Grafik 23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467" y="2563831"/>
            <a:ext cx="623269" cy="623269"/>
          </a:xfrm>
          <a:prstGeom prst="rect">
            <a:avLst/>
          </a:prstGeom>
        </p:spPr>
      </p:pic>
      <p:sp>
        <p:nvSpPr>
          <p:cNvPr id="15" name="Rechteck 24"/>
          <p:cNvSpPr/>
          <p:nvPr/>
        </p:nvSpPr>
        <p:spPr>
          <a:xfrm>
            <a:off x="6905043" y="2490271"/>
            <a:ext cx="15481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100" b="1" noProof="1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Подношење захтева за кредит у локалној партнерској банци</a:t>
            </a:r>
          </a:p>
        </p:txBody>
      </p:sp>
      <p:pic>
        <p:nvPicPr>
          <p:cNvPr id="16" name="Grafik 25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821" y="5433394"/>
            <a:ext cx="518111" cy="668530"/>
          </a:xfrm>
          <a:prstGeom prst="rect">
            <a:avLst/>
          </a:prstGeom>
        </p:spPr>
      </p:pic>
      <p:pic>
        <p:nvPicPr>
          <p:cNvPr id="17" name="Grafik 26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316" y="3208845"/>
            <a:ext cx="596376" cy="827343"/>
          </a:xfrm>
          <a:prstGeom prst="rect">
            <a:avLst/>
          </a:prstGeom>
        </p:spPr>
      </p:pic>
      <p:sp>
        <p:nvSpPr>
          <p:cNvPr id="18" name="Rechteck 27"/>
          <p:cNvSpPr/>
          <p:nvPr/>
        </p:nvSpPr>
        <p:spPr>
          <a:xfrm>
            <a:off x="6815032" y="4098203"/>
            <a:ext cx="122413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100" b="1" noProof="1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Одобрење и исплата кредита </a:t>
            </a:r>
            <a:endParaRPr lang="de-DE" sz="1100" b="1" noProof="1">
              <a:cs typeface="Arial" pitchFamily="34" charset="0"/>
            </a:endParaRPr>
          </a:p>
        </p:txBody>
      </p:sp>
      <p:grpSp>
        <p:nvGrpSpPr>
          <p:cNvPr id="19" name="Gruppieren 28"/>
          <p:cNvGrpSpPr/>
          <p:nvPr/>
        </p:nvGrpSpPr>
        <p:grpSpPr>
          <a:xfrm>
            <a:off x="3970648" y="3376962"/>
            <a:ext cx="3036703" cy="1129759"/>
            <a:chOff x="-382202" y="3167610"/>
            <a:chExt cx="3036703" cy="1129759"/>
          </a:xfrm>
        </p:grpSpPr>
        <p:pic>
          <p:nvPicPr>
            <p:cNvPr id="20" name="Grafik 32"/>
            <p:cNvPicPr>
              <a:picLocks noChangeAspect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bg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5542" y="3167610"/>
              <a:ext cx="601545" cy="659227"/>
            </a:xfrm>
            <a:prstGeom prst="rect">
              <a:avLst/>
            </a:prstGeom>
          </p:spPr>
        </p:pic>
        <p:sp>
          <p:nvSpPr>
            <p:cNvPr id="21" name="Rechteck 33"/>
            <p:cNvSpPr/>
            <p:nvPr/>
          </p:nvSpPr>
          <p:spPr>
            <a:xfrm>
              <a:off x="-382202" y="3912562"/>
              <a:ext cx="3036703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r-Cyrl-RS" sz="1100" b="1" noProof="1">
                  <a:solidFill>
                    <a:schemeClr val="bg1">
                      <a:lumMod val="50000"/>
                    </a:schemeClr>
                  </a:solidFill>
                  <a:cs typeface="Arial" pitchFamily="34" charset="0"/>
                </a:rPr>
                <a:t>Инвестиција </a:t>
              </a:r>
              <a:endParaRPr lang="de-DE" sz="1100" b="1" noProof="1">
                <a:solidFill>
                  <a:schemeClr val="bg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Rechteck 100"/>
            <p:cNvSpPr/>
            <p:nvPr/>
          </p:nvSpPr>
          <p:spPr>
            <a:xfrm>
              <a:off x="73620" y="4051148"/>
              <a:ext cx="141687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de-DE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3" name="Gruppieren 34"/>
          <p:cNvGrpSpPr/>
          <p:nvPr/>
        </p:nvGrpSpPr>
        <p:grpSpPr>
          <a:xfrm>
            <a:off x="1875086" y="3429608"/>
            <a:ext cx="2140224" cy="1380264"/>
            <a:chOff x="2799543" y="1895910"/>
            <a:chExt cx="2140224" cy="1380264"/>
          </a:xfrm>
        </p:grpSpPr>
        <p:pic>
          <p:nvPicPr>
            <p:cNvPr id="24" name="Grafik 35"/>
            <p:cNvPicPr>
              <a:picLocks noChangeAspect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742" y="2191577"/>
              <a:ext cx="836877" cy="621828"/>
            </a:xfrm>
            <a:prstGeom prst="rect">
              <a:avLst/>
            </a:prstGeom>
          </p:spPr>
        </p:pic>
        <p:pic>
          <p:nvPicPr>
            <p:cNvPr id="25" name="Grafik 37"/>
            <p:cNvPicPr>
              <a:picLocks noChangeAspect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bg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2417" y="1895910"/>
              <a:ext cx="832196" cy="737000"/>
            </a:xfrm>
            <a:prstGeom prst="rect">
              <a:avLst/>
            </a:prstGeom>
          </p:spPr>
        </p:pic>
        <p:sp>
          <p:nvSpPr>
            <p:cNvPr id="26" name="Rechteck 38"/>
            <p:cNvSpPr/>
            <p:nvPr/>
          </p:nvSpPr>
          <p:spPr>
            <a:xfrm>
              <a:off x="2799543" y="2845287"/>
              <a:ext cx="2140224" cy="430887"/>
            </a:xfrm>
            <a:prstGeom prst="rect">
              <a:avLst/>
            </a:prstGeom>
            <a:ln>
              <a:solidFill>
                <a:schemeClr val="tx2"/>
              </a:solidFill>
            </a:ln>
            <a:effectLst>
              <a:glow rad="63500">
                <a:schemeClr val="accent3">
                  <a:alpha val="40000"/>
                </a:schemeClr>
              </a:glo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sr-Cyrl-RS" sz="1100" b="1" noProof="1">
                  <a:solidFill>
                    <a:srgbClr val="FF0000"/>
                  </a:solidFill>
                  <a:cs typeface="Arial" pitchFamily="34" charset="0"/>
                </a:rPr>
                <a:t>Бесплатне консултантске услуге у периоду трајања кредита</a:t>
              </a:r>
              <a:endParaRPr lang="de-DE" sz="11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pic>
        <p:nvPicPr>
          <p:cNvPr id="27" name="Grafik 40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415" y="5352496"/>
            <a:ext cx="641612" cy="846455"/>
          </a:xfrm>
          <a:prstGeom prst="rect">
            <a:avLst/>
          </a:prstGeom>
        </p:spPr>
      </p:pic>
      <p:sp>
        <p:nvSpPr>
          <p:cNvPr id="28" name="Rechteck 42"/>
          <p:cNvSpPr/>
          <p:nvPr/>
        </p:nvSpPr>
        <p:spPr>
          <a:xfrm>
            <a:off x="4026772" y="2175674"/>
            <a:ext cx="144882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000" b="1" noProof="1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Пријава у регионалној канцеларији ПКС</a:t>
            </a:r>
            <a:endParaRPr lang="de-DE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9" name="Gerade Verbindung mit Pfeil 43"/>
          <p:cNvCxnSpPr/>
          <p:nvPr/>
        </p:nvCxnSpPr>
        <p:spPr bwMode="auto">
          <a:xfrm>
            <a:off x="2443717" y="1816274"/>
            <a:ext cx="586724" cy="0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Gerade Verbindung mit Pfeil 44"/>
          <p:cNvCxnSpPr/>
          <p:nvPr/>
        </p:nvCxnSpPr>
        <p:spPr bwMode="auto">
          <a:xfrm flipV="1">
            <a:off x="3916710" y="1783394"/>
            <a:ext cx="516756" cy="18244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" name="Gerade Verbindung mit Pfeil 45"/>
          <p:cNvCxnSpPr/>
          <p:nvPr/>
        </p:nvCxnSpPr>
        <p:spPr bwMode="auto">
          <a:xfrm flipV="1">
            <a:off x="5078998" y="1778467"/>
            <a:ext cx="488254" cy="7480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" name="Gerade Verbindung mit Pfeil 46"/>
          <p:cNvCxnSpPr/>
          <p:nvPr/>
        </p:nvCxnSpPr>
        <p:spPr bwMode="auto">
          <a:xfrm>
            <a:off x="2257425" y="4971777"/>
            <a:ext cx="479654" cy="493417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" name="Gerade Verbindung mit Pfeil 47"/>
          <p:cNvCxnSpPr/>
          <p:nvPr/>
        </p:nvCxnSpPr>
        <p:spPr bwMode="auto">
          <a:xfrm flipH="1">
            <a:off x="7789053" y="3429608"/>
            <a:ext cx="664161" cy="252641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4" name="Gerade Verbindung mit Pfeil 50"/>
          <p:cNvCxnSpPr/>
          <p:nvPr/>
        </p:nvCxnSpPr>
        <p:spPr bwMode="auto">
          <a:xfrm flipH="1">
            <a:off x="5862114" y="3817977"/>
            <a:ext cx="904148" cy="0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" name="Rechteck 61"/>
          <p:cNvSpPr/>
          <p:nvPr/>
        </p:nvSpPr>
        <p:spPr>
          <a:xfrm>
            <a:off x="7427100" y="5644314"/>
            <a:ext cx="1125635" cy="600164"/>
          </a:xfrm>
          <a:prstGeom prst="rect">
            <a:avLst/>
          </a:prstGeom>
          <a:ln>
            <a:solidFill>
              <a:schemeClr val="accent4"/>
            </a:solidFill>
          </a:ln>
          <a:effectLst>
            <a:glow rad="63500">
              <a:schemeClr val="accent4">
                <a:lumMod val="40000"/>
                <a:lumOff val="60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sr-Cyrl-RS" sz="1100" b="1" noProof="1">
                <a:solidFill>
                  <a:srgbClr val="FF0000"/>
                </a:solidFill>
                <a:cs typeface="Arial" pitchFamily="34" charset="0"/>
              </a:rPr>
              <a:t>Развој и пораст броја запослених</a:t>
            </a:r>
            <a:endParaRPr lang="de-DE" sz="1100" b="1" noProof="1">
              <a:solidFill>
                <a:srgbClr val="FF0000"/>
              </a:solidFill>
              <a:cs typeface="Arial" pitchFamily="34" charset="0"/>
            </a:endParaRPr>
          </a:p>
        </p:txBody>
      </p:sp>
      <p:cxnSp>
        <p:nvCxnSpPr>
          <p:cNvPr id="36" name="Gerade Verbindung mit Pfeil 69"/>
          <p:cNvCxnSpPr/>
          <p:nvPr/>
        </p:nvCxnSpPr>
        <p:spPr bwMode="auto">
          <a:xfrm>
            <a:off x="6905042" y="1825625"/>
            <a:ext cx="1044116" cy="183185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7" name="Gerade Verbindung mit Pfeil 87"/>
          <p:cNvCxnSpPr/>
          <p:nvPr/>
        </p:nvCxnSpPr>
        <p:spPr bwMode="auto">
          <a:xfrm flipH="1">
            <a:off x="4086126" y="3817977"/>
            <a:ext cx="775094" cy="0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8" name="Gruppieren 122"/>
          <p:cNvGrpSpPr/>
          <p:nvPr/>
        </p:nvGrpSpPr>
        <p:grpSpPr>
          <a:xfrm>
            <a:off x="9322824" y="2593615"/>
            <a:ext cx="685771" cy="589235"/>
            <a:chOff x="2353618" y="1471613"/>
            <a:chExt cx="4259263" cy="4014787"/>
          </a:xfrm>
        </p:grpSpPr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3876031" y="1471613"/>
              <a:ext cx="2736850" cy="2940050"/>
            </a:xfrm>
            <a:custGeom>
              <a:avLst/>
              <a:gdLst/>
              <a:ahLst/>
              <a:cxnLst>
                <a:cxn ang="0">
                  <a:pos x="182" y="338"/>
                </a:cxn>
                <a:cxn ang="0">
                  <a:pos x="462" y="850"/>
                </a:cxn>
                <a:cxn ang="0">
                  <a:pos x="791" y="842"/>
                </a:cxn>
                <a:cxn ang="0">
                  <a:pos x="345" y="49"/>
                </a:cxn>
                <a:cxn ang="0">
                  <a:pos x="0" y="46"/>
                </a:cxn>
                <a:cxn ang="0">
                  <a:pos x="182" y="338"/>
                </a:cxn>
              </a:cxnLst>
              <a:rect l="0" t="0" r="r" b="b"/>
              <a:pathLst>
                <a:path w="791" h="850">
                  <a:moveTo>
                    <a:pt x="182" y="338"/>
                  </a:moveTo>
                  <a:cubicBezTo>
                    <a:pt x="274" y="492"/>
                    <a:pt x="382" y="682"/>
                    <a:pt x="462" y="850"/>
                  </a:cubicBezTo>
                  <a:cubicBezTo>
                    <a:pt x="646" y="848"/>
                    <a:pt x="791" y="842"/>
                    <a:pt x="791" y="842"/>
                  </a:cubicBezTo>
                  <a:cubicBezTo>
                    <a:pt x="627" y="406"/>
                    <a:pt x="345" y="49"/>
                    <a:pt x="345" y="49"/>
                  </a:cubicBezTo>
                  <a:cubicBezTo>
                    <a:pt x="203" y="0"/>
                    <a:pt x="0" y="46"/>
                    <a:pt x="0" y="46"/>
                  </a:cubicBezTo>
                  <a:cubicBezTo>
                    <a:pt x="0" y="46"/>
                    <a:pt x="81" y="170"/>
                    <a:pt x="182" y="338"/>
                  </a:cubicBezTo>
                </a:path>
              </a:pathLst>
            </a:custGeom>
            <a:gradFill rotWithShape="1">
              <a:gsLst>
                <a:gs pos="0">
                  <a:schemeClr val="tx2"/>
                </a:gs>
                <a:gs pos="50000">
                  <a:schemeClr val="accent3">
                    <a:lumMod val="75000"/>
                  </a:schemeClr>
                </a:gs>
                <a:gs pos="100000">
                  <a:schemeClr val="tx2"/>
                </a:gs>
              </a:gsLst>
              <a:lin ang="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2920356" y="4332288"/>
              <a:ext cx="3692525" cy="1154112"/>
            </a:xfrm>
            <a:custGeom>
              <a:avLst/>
              <a:gdLst/>
              <a:ahLst/>
              <a:cxnLst>
                <a:cxn ang="0">
                  <a:pos x="738" y="23"/>
                </a:cxn>
                <a:cxn ang="0">
                  <a:pos x="156" y="0"/>
                </a:cxn>
                <a:cxn ang="0">
                  <a:pos x="0" y="297"/>
                </a:cxn>
                <a:cxn ang="0">
                  <a:pos x="886" y="309"/>
                </a:cxn>
                <a:cxn ang="0">
                  <a:pos x="1067" y="15"/>
                </a:cxn>
                <a:cxn ang="0">
                  <a:pos x="738" y="23"/>
                </a:cxn>
              </a:cxnLst>
              <a:rect l="0" t="0" r="r" b="b"/>
              <a:pathLst>
                <a:path w="1067" h="334">
                  <a:moveTo>
                    <a:pt x="738" y="23"/>
                  </a:moveTo>
                  <a:cubicBezTo>
                    <a:pt x="549" y="24"/>
                    <a:pt x="309" y="20"/>
                    <a:pt x="156" y="0"/>
                  </a:cubicBezTo>
                  <a:cubicBezTo>
                    <a:pt x="65" y="167"/>
                    <a:pt x="0" y="297"/>
                    <a:pt x="0" y="297"/>
                  </a:cubicBezTo>
                  <a:cubicBezTo>
                    <a:pt x="445" y="334"/>
                    <a:pt x="886" y="309"/>
                    <a:pt x="886" y="309"/>
                  </a:cubicBezTo>
                  <a:cubicBezTo>
                    <a:pt x="1002" y="213"/>
                    <a:pt x="1067" y="15"/>
                    <a:pt x="1067" y="15"/>
                  </a:cubicBezTo>
                  <a:cubicBezTo>
                    <a:pt x="1067" y="15"/>
                    <a:pt x="922" y="21"/>
                    <a:pt x="738" y="23"/>
                  </a:cubicBezTo>
                </a:path>
              </a:pathLst>
            </a:custGeom>
            <a:gradFill rotWithShape="1">
              <a:gsLst>
                <a:gs pos="0">
                  <a:schemeClr val="bg1">
                    <a:lumMod val="75000"/>
                  </a:schemeClr>
                </a:gs>
                <a:gs pos="28000">
                  <a:schemeClr val="bg1"/>
                </a:gs>
                <a:gs pos="76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2353618" y="1630363"/>
              <a:ext cx="2151063" cy="3729037"/>
            </a:xfrm>
            <a:custGeom>
              <a:avLst/>
              <a:gdLst/>
              <a:ahLst/>
              <a:cxnLst>
                <a:cxn ang="0">
                  <a:pos x="440" y="0"/>
                </a:cxn>
                <a:cxn ang="0">
                  <a:pos x="0" y="775"/>
                </a:cxn>
                <a:cxn ang="0">
                  <a:pos x="164" y="1078"/>
                </a:cxn>
                <a:cxn ang="0">
                  <a:pos x="622" y="292"/>
                </a:cxn>
                <a:cxn ang="0">
                  <a:pos x="440" y="0"/>
                </a:cxn>
              </a:cxnLst>
              <a:rect l="0" t="0" r="r" b="b"/>
              <a:pathLst>
                <a:path w="622" h="1078">
                  <a:moveTo>
                    <a:pt x="440" y="0"/>
                  </a:moveTo>
                  <a:cubicBezTo>
                    <a:pt x="184" y="359"/>
                    <a:pt x="0" y="775"/>
                    <a:pt x="0" y="775"/>
                  </a:cubicBezTo>
                  <a:cubicBezTo>
                    <a:pt x="25" y="923"/>
                    <a:pt x="164" y="1078"/>
                    <a:pt x="164" y="1078"/>
                  </a:cubicBezTo>
                  <a:cubicBezTo>
                    <a:pt x="164" y="1078"/>
                    <a:pt x="409" y="584"/>
                    <a:pt x="622" y="292"/>
                  </a:cubicBezTo>
                  <a:cubicBezTo>
                    <a:pt x="521" y="124"/>
                    <a:pt x="440" y="0"/>
                    <a:pt x="44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800000"/>
                </a:gs>
                <a:gs pos="50000">
                  <a:srgbClr val="F97163"/>
                </a:gs>
                <a:gs pos="100000">
                  <a:srgbClr val="800000"/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2" name="Rechteck 123"/>
          <p:cNvSpPr/>
          <p:nvPr/>
        </p:nvSpPr>
        <p:spPr>
          <a:xfrm>
            <a:off x="8986628" y="3235136"/>
            <a:ext cx="149335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100" b="1" noProof="1">
                <a:solidFill>
                  <a:srgbClr val="FF0000"/>
                </a:solidFill>
                <a:cs typeface="Arial" pitchFamily="34" charset="0"/>
              </a:rPr>
              <a:t>Одобрење и издавање  гаранције од стране КУЈУ и ФЗР</a:t>
            </a:r>
            <a:endParaRPr lang="de-DE" sz="1100" b="1" dirty="0">
              <a:solidFill>
                <a:srgbClr val="FF0000"/>
              </a:solidFill>
            </a:endParaRPr>
          </a:p>
        </p:txBody>
      </p:sp>
      <p:cxnSp>
        <p:nvCxnSpPr>
          <p:cNvPr id="43" name="Gerade Verbindung mit Pfeil 125"/>
          <p:cNvCxnSpPr/>
          <p:nvPr/>
        </p:nvCxnSpPr>
        <p:spPr bwMode="auto">
          <a:xfrm>
            <a:off x="8943975" y="2961340"/>
            <a:ext cx="342752" cy="0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 type="arrow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44" name="Grafik 31"/>
          <p:cNvPicPr>
            <a:picLocks noChangeAspect="1"/>
          </p:cNvPicPr>
          <p:nvPr/>
        </p:nvPicPr>
        <p:blipFill rotWithShape="1"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2419"/>
          <a:stretch/>
        </p:blipFill>
        <p:spPr>
          <a:xfrm>
            <a:off x="2946449" y="1415476"/>
            <a:ext cx="899907" cy="698151"/>
          </a:xfrm>
          <a:prstGeom prst="rect">
            <a:avLst/>
          </a:prstGeom>
        </p:spPr>
      </p:pic>
      <p:sp>
        <p:nvSpPr>
          <p:cNvPr id="45" name="Rechteck 55"/>
          <p:cNvSpPr/>
          <p:nvPr/>
        </p:nvSpPr>
        <p:spPr>
          <a:xfrm>
            <a:off x="2332534" y="6130361"/>
            <a:ext cx="21192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100" b="1" noProof="1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Отплата кредита и исплата гранта</a:t>
            </a:r>
            <a:endParaRPr lang="de-DE" sz="1100" dirty="0"/>
          </a:p>
        </p:txBody>
      </p:sp>
      <p:pic>
        <p:nvPicPr>
          <p:cNvPr id="46" name="Grafik 56"/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970" y="5293034"/>
            <a:ext cx="515037" cy="661010"/>
          </a:xfrm>
          <a:prstGeom prst="rect">
            <a:avLst/>
          </a:prstGeom>
        </p:spPr>
      </p:pic>
      <p:cxnSp>
        <p:nvCxnSpPr>
          <p:cNvPr id="47" name="Gerade Verbindung mit Pfeil 60"/>
          <p:cNvCxnSpPr/>
          <p:nvPr/>
        </p:nvCxnSpPr>
        <p:spPr bwMode="auto">
          <a:xfrm>
            <a:off x="4346036" y="5886480"/>
            <a:ext cx="586724" cy="0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9" name="Rechteck 16">
            <a:extLst>
              <a:ext uri="{FF2B5EF4-FFF2-40B4-BE49-F238E27FC236}">
                <a16:creationId xmlns:a16="http://schemas.microsoft.com/office/drawing/2014/main" xmlns="" id="{CA2A99EF-8698-456B-AF6A-1110CD29536E}"/>
              </a:ext>
            </a:extLst>
          </p:cNvPr>
          <p:cNvSpPr/>
          <p:nvPr/>
        </p:nvSpPr>
        <p:spPr>
          <a:xfrm>
            <a:off x="1172962" y="2175674"/>
            <a:ext cx="14852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100" b="1" noProof="1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Почетна идеја</a:t>
            </a:r>
            <a:endParaRPr lang="de-DE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Rechteck 20">
            <a:extLst>
              <a:ext uri="{FF2B5EF4-FFF2-40B4-BE49-F238E27FC236}">
                <a16:creationId xmlns:a16="http://schemas.microsoft.com/office/drawing/2014/main" xmlns="" id="{00D12214-86C6-4929-9E37-34D7C31B5467}"/>
              </a:ext>
            </a:extLst>
          </p:cNvPr>
          <p:cNvSpPr/>
          <p:nvPr/>
        </p:nvSpPr>
        <p:spPr>
          <a:xfrm>
            <a:off x="4362695" y="1563365"/>
            <a:ext cx="707658" cy="338554"/>
          </a:xfrm>
          <a:prstGeom prst="rect">
            <a:avLst/>
          </a:prstGeom>
          <a:ln>
            <a:solidFill>
              <a:schemeClr val="tx2"/>
            </a:solidFill>
          </a:ln>
          <a:effectLst>
            <a:glow rad="63500">
              <a:schemeClr val="accent3"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sr-Cyrl-RS" sz="1600" b="1" noProof="1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ПКС</a:t>
            </a:r>
            <a:endParaRPr lang="de-DE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2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2026"/>
          </a:xfrm>
        </p:spPr>
        <p:txBody>
          <a:bodyPr>
            <a:normAutofit/>
          </a:bodyPr>
          <a:lstStyle/>
          <a:p>
            <a:r>
              <a:rPr lang="sr-Cyrl-RS" sz="2800" noProof="1">
                <a:solidFill>
                  <a:schemeClr val="bg1"/>
                </a:solidFill>
                <a:latin typeface="+mn-lt"/>
              </a:rPr>
              <a:t>Критеријуми и услови </a:t>
            </a:r>
            <a:br>
              <a:rPr lang="sr-Cyrl-RS" sz="2800" noProof="1">
                <a:solidFill>
                  <a:schemeClr val="bg1"/>
                </a:solidFill>
                <a:latin typeface="+mn-lt"/>
              </a:rPr>
            </a:br>
            <a:r>
              <a:rPr lang="sr-Cyrl-RS" sz="2800" noProof="1">
                <a:solidFill>
                  <a:schemeClr val="bg1"/>
                </a:solidFill>
                <a:latin typeface="+mn-lt"/>
              </a:rPr>
              <a:t>за учешће у Програму</a:t>
            </a:r>
            <a:endParaRPr lang="sr-Latn-R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1723703" y="1434877"/>
            <a:ext cx="2946400" cy="776612"/>
          </a:xfrm>
          <a:prstGeom prst="homePlate">
            <a:avLst>
              <a:gd name="adj" fmla="val 21760"/>
            </a:avLst>
          </a:prstGeom>
          <a:solidFill>
            <a:srgbClr val="C00000"/>
          </a:soli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24000" tIns="0" rIns="0" bIns="0" anchor="ctr"/>
          <a:lstStyle/>
          <a:p>
            <a:pPr defTabSz="801688" eaLnBrk="0" hangingPunct="0"/>
            <a:r>
              <a:rPr lang="sr-Cyrl-RS" b="1" noProof="1">
                <a:solidFill>
                  <a:srgbClr val="FFFFFF"/>
                </a:solidFill>
                <a:cs typeface="Arial" pitchFamily="34" charset="0"/>
              </a:rPr>
              <a:t>Услови за</a:t>
            </a:r>
            <a:r>
              <a:rPr lang="de-DE" b="1" noProof="1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sr-Cyrl-RS" b="1" noProof="1">
                <a:solidFill>
                  <a:srgbClr val="FFFFFF"/>
                </a:solidFill>
                <a:cs typeface="Arial" pitchFamily="34" charset="0"/>
              </a:rPr>
              <a:t>подношење захтева за кредит</a:t>
            </a:r>
            <a:endParaRPr lang="de-DE" b="1" noProof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4608190" y="1434877"/>
            <a:ext cx="2946400" cy="776612"/>
          </a:xfrm>
          <a:prstGeom prst="chevron">
            <a:avLst>
              <a:gd name="adj" fmla="val 21523"/>
            </a:avLst>
          </a:prstGeom>
          <a:solidFill>
            <a:srgbClr val="0070C0"/>
          </a:soli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24000" tIns="0" rIns="0" bIns="0" anchor="ctr"/>
          <a:lstStyle/>
          <a:p>
            <a:pPr defTabSz="801688" eaLnBrk="0" hangingPunct="0"/>
            <a:r>
              <a:rPr lang="sr-Cyrl-RS" b="1" noProof="1">
                <a:solidFill>
                  <a:srgbClr val="FFFFFF"/>
                </a:solidFill>
                <a:cs typeface="Arial" pitchFamily="34" charset="0"/>
              </a:rPr>
              <a:t>Услови кредита</a:t>
            </a:r>
            <a:endParaRPr lang="de-DE" b="1" noProof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gray">
          <a:xfrm>
            <a:off x="7481565" y="1434877"/>
            <a:ext cx="2946400" cy="776612"/>
          </a:xfrm>
          <a:prstGeom prst="chevron">
            <a:avLst>
              <a:gd name="adj" fmla="val 21523"/>
            </a:avLst>
          </a:prstGeom>
          <a:solidFill>
            <a:schemeClr val="bg1">
              <a:lumMod val="75000"/>
            </a:schemeClr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spcAft>
                <a:spcPts val="600"/>
              </a:spcAft>
            </a:pPr>
            <a:r>
              <a:rPr lang="sr-Cyrl-RS" b="1" noProof="1">
                <a:solidFill>
                  <a:srgbClr val="FFFFFF"/>
                </a:solidFill>
                <a:cs typeface="Arial" pitchFamily="34" charset="0"/>
              </a:rPr>
              <a:t>Услови за исплату гранта</a:t>
            </a:r>
            <a:endParaRPr lang="de-DE" b="1" noProof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1723703" y="2367499"/>
            <a:ext cx="2740025" cy="4128552"/>
          </a:xfrm>
          <a:prstGeom prst="rect">
            <a:avLst/>
          </a:prstGeom>
          <a:gradFill rotWithShape="1">
            <a:gsLst>
              <a:gs pos="0">
                <a:srgbClr val="F0F0F0"/>
              </a:gs>
              <a:gs pos="100000">
                <a:srgbClr val="FFFFFF"/>
              </a:gs>
            </a:gsLst>
            <a:lin ang="5400000" scaled="1"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8000" tIns="108000" rIns="144000" bIns="72000"/>
          <a:lstStyle/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r-Cyrl-RS" sz="1200" dirty="0">
                <a:solidFill>
                  <a:schemeClr val="tx1">
                    <a:lumMod val="75000"/>
                  </a:schemeClr>
                </a:solidFill>
              </a:rPr>
              <a:t>Микро и мала предузећа, предузетници и пољопривредна газдинства (регистрована, као и она која ће се тек регистровати пре пуштања кредита у течај)</a:t>
            </a:r>
            <a:endParaRPr lang="en-US" sz="1200" dirty="0">
              <a:solidFill>
                <a:schemeClr val="tx1">
                  <a:lumMod val="75000"/>
                </a:schemeClr>
              </a:solidFill>
            </a:endParaRP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Привред</a:t>
            </a:r>
            <a:r>
              <a:rPr lang="sr-Cyrl-RS" sz="1200" dirty="0">
                <a:solidFill>
                  <a:schemeClr val="tx1">
                    <a:lumMod val="75000"/>
                  </a:schemeClr>
                </a:solidFill>
              </a:rPr>
              <a:t>н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и субјекти не старији од 24 месеца у тренутку подношења захтева за кредит</a:t>
            </a: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r-Cyrl-RS" sz="1200" dirty="0">
                <a:solidFill>
                  <a:schemeClr val="tx1">
                    <a:lumMod val="75000"/>
                  </a:schemeClr>
                </a:solidFill>
              </a:rPr>
              <a:t>Чиста пореска историја као и усклађеност са листама искључења/санкција</a:t>
            </a:r>
            <a:endParaRPr lang="en-US" sz="1200" dirty="0">
              <a:solidFill>
                <a:schemeClr val="tx1">
                  <a:lumMod val="75000"/>
                </a:schemeClr>
              </a:solidFill>
            </a:endParaRP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r-Cyrl-RS" sz="1200" dirty="0">
                <a:solidFill>
                  <a:schemeClr val="tx1">
                    <a:lumMod val="75000"/>
                  </a:schemeClr>
                </a:solidFill>
              </a:rPr>
              <a:t>Привредни субјект није осуђиван и није му изречена мера забране обављања пословне делатности</a:t>
            </a: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r-Cyrl-RS" sz="1200" dirty="0">
                <a:solidFill>
                  <a:schemeClr val="tx1">
                    <a:lumMod val="75000"/>
                  </a:schemeClr>
                </a:solidFill>
              </a:rPr>
              <a:t>Сертификат о завршеној обуци код ПКС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gray">
          <a:xfrm>
            <a:off x="7508553" y="2367499"/>
            <a:ext cx="2716212" cy="4128552"/>
          </a:xfrm>
          <a:prstGeom prst="rect">
            <a:avLst/>
          </a:prstGeom>
          <a:gradFill rotWithShape="1">
            <a:gsLst>
              <a:gs pos="0">
                <a:srgbClr val="F0F0F0"/>
              </a:gs>
              <a:gs pos="100000">
                <a:srgbClr val="FFFFFF"/>
              </a:gs>
            </a:gsLst>
            <a:lin ang="5400000" scaled="1"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8000" tIns="108000" rIns="144000" bIns="72000"/>
          <a:lstStyle/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Корисник кредита од оснивања до дана подношења захтева није примио државну помоћ чија би висина заједно са траженим средствима прекорачила износ од 23.000.000 РСД</a:t>
            </a: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dirty="0"/>
              <a:t>Кредит није отплаћен пре истека рока од 12 месеци </a:t>
            </a: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Корисник кредита је кредит одобрен у оквиру овог Програма отплатио у целости</a:t>
            </a: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Корисник кредита уредно уплаћује порезе и доприносе и има регулисане доспеле обавезе јавних прихода</a:t>
            </a:r>
            <a:endParaRPr lang="en-US" sz="12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gray">
          <a:xfrm>
            <a:off x="4616128" y="2367499"/>
            <a:ext cx="2727325" cy="4128552"/>
          </a:xfrm>
          <a:prstGeom prst="rect">
            <a:avLst/>
          </a:prstGeom>
          <a:gradFill rotWithShape="1">
            <a:gsLst>
              <a:gs pos="0">
                <a:srgbClr val="F0F0F0"/>
              </a:gs>
              <a:gs pos="100000">
                <a:srgbClr val="FFFFFF"/>
              </a:gs>
            </a:gsLst>
            <a:lin ang="5400000" scaled="1"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8000" tIns="108000" rIns="144000" bIns="72000"/>
          <a:lstStyle/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tx1">
                    <a:lumMod val="75000"/>
                  </a:schemeClr>
                </a:solidFill>
              </a:rPr>
              <a:t>максималан износ кредита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: 3.600.000 РСД</a:t>
            </a: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tx1">
                    <a:lumMod val="75000"/>
                  </a:schemeClr>
                </a:solidFill>
              </a:rPr>
              <a:t>номинална каматна стопа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 фиксна, већ 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</a:rPr>
              <a:t>до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1200" b="1" dirty="0">
                <a:solidFill>
                  <a:schemeClr val="tx1">
                    <a:lumMod val="75000"/>
                  </a:schemeClr>
                </a:solidFill>
              </a:rPr>
              <a:t>5,99% (РСД)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на годишњем нивоу</a:t>
            </a: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tx1">
                    <a:lumMod val="75000"/>
                  </a:schemeClr>
                </a:solidFill>
              </a:rPr>
              <a:t>трошкови и накнаде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не виши од </a:t>
            </a:r>
            <a:r>
              <a:rPr lang="ru-RU" sz="1200" b="1" dirty="0">
                <a:solidFill>
                  <a:schemeClr val="tx1">
                    <a:lumMod val="75000"/>
                  </a:schemeClr>
                </a:solidFill>
              </a:rPr>
              <a:t>1%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од износа кредита</a:t>
            </a:r>
          </a:p>
          <a:p>
            <a:pPr marL="144000" indent="-144000" eaLnBrk="0" hangingPunct="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tx1">
                    <a:lumMod val="75000"/>
                  </a:schemeClr>
                </a:solidFill>
              </a:rPr>
              <a:t>Кредити се могу користити за:</a:t>
            </a:r>
          </a:p>
          <a:p>
            <a:pPr marL="171450" indent="-171450" eaLnBrk="0" hangingPunct="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ru-RU" sz="1200" b="1" dirty="0">
                <a:solidFill>
                  <a:schemeClr val="tx1">
                    <a:lumMod val="75000"/>
                  </a:schemeClr>
                </a:solidFill>
              </a:rPr>
              <a:t>оперативне трошкове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– до 36 месечних рата са максималним периодом почека од 3 месеца и/или</a:t>
            </a:r>
          </a:p>
          <a:p>
            <a:pPr marL="171450" indent="-171450" eaLnBrk="0" hangingPunct="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ru-RU" sz="1200" b="1" dirty="0">
                <a:solidFill>
                  <a:schemeClr val="tx1">
                    <a:lumMod val="75000"/>
                  </a:schemeClr>
                </a:solidFill>
              </a:rPr>
              <a:t>инвестициона улагања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</a:rPr>
              <a:t>– до 60 месеци са максималним периодом почека од 6 месеци.</a:t>
            </a:r>
            <a:endParaRPr lang="en-US" sz="12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22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2026"/>
          </a:xfrm>
        </p:spPr>
        <p:txBody>
          <a:bodyPr>
            <a:normAutofit/>
          </a:bodyPr>
          <a:lstStyle/>
          <a:p>
            <a:r>
              <a:rPr lang="sr-Cyrl-RS" sz="2800" noProof="1">
                <a:solidFill>
                  <a:schemeClr val="bg1"/>
                </a:solidFill>
                <a:latin typeface="+mn-lt"/>
              </a:rPr>
              <a:t>Пример инвестиционог </a:t>
            </a:r>
            <a:br>
              <a:rPr lang="sr-Cyrl-RS" sz="2800" noProof="1">
                <a:solidFill>
                  <a:schemeClr val="bg1"/>
                </a:solidFill>
                <a:latin typeface="+mn-lt"/>
              </a:rPr>
            </a:br>
            <a:r>
              <a:rPr lang="sr-Cyrl-RS" sz="2800" noProof="1">
                <a:solidFill>
                  <a:schemeClr val="bg1"/>
                </a:solidFill>
                <a:latin typeface="+mn-lt"/>
              </a:rPr>
              <a:t>кредита</a:t>
            </a:r>
            <a:endParaRPr lang="sr-Latn-RS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8E77CB34-A8CC-4CE6-BD77-28CFED185D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625710"/>
              </p:ext>
            </p:extLst>
          </p:nvPr>
        </p:nvGraphicFramePr>
        <p:xfrm>
          <a:off x="1906361" y="1613807"/>
          <a:ext cx="8089878" cy="3816829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5573485">
                  <a:extLst>
                    <a:ext uri="{9D8B030D-6E8A-4147-A177-3AD203B41FA5}">
                      <a16:colId xmlns:a16="http://schemas.microsoft.com/office/drawing/2014/main" xmlns="" val="864382492"/>
                    </a:ext>
                  </a:extLst>
                </a:gridCol>
                <a:gridCol w="2516393">
                  <a:extLst>
                    <a:ext uri="{9D8B030D-6E8A-4147-A177-3AD203B41FA5}">
                      <a16:colId xmlns:a16="http://schemas.microsoft.com/office/drawing/2014/main" xmlns="" val="2258269221"/>
                    </a:ext>
                  </a:extLst>
                </a:gridCol>
              </a:tblGrid>
              <a:tr h="97781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sr-Cyrl-R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И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нвестициони кредит са роком отплате од 60 месеци и периодом почека од 6 месеци</a:t>
                      </a:r>
                      <a:endParaRPr lang="ru-RU" sz="1600" b="1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4205155"/>
                  </a:ext>
                </a:extLst>
              </a:tr>
              <a:tr h="388617"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Износ кредита у динарима</a:t>
                      </a:r>
                      <a:endParaRPr lang="sr-Cyrl-RS" sz="1600" b="1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1,800,000 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628600419"/>
                  </a:ext>
                </a:extLst>
              </a:tr>
              <a:tr h="4767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Укупно отплаћен износ кредита (камата+трошкови)</a:t>
                      </a:r>
                      <a:endParaRPr lang="ru-RU" sz="1600" b="1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2,086,696 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92966934"/>
                  </a:ext>
                </a:extLst>
              </a:tr>
              <a:tr h="376081"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60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Укупан трошак кредита</a:t>
                      </a:r>
                      <a:endParaRPr lang="sr-Cyrl-RS" sz="1600" b="1" i="0" u="none" strike="noStrike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286,696 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31493859"/>
                  </a:ext>
                </a:extLst>
              </a:tr>
              <a:tr h="4125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Грант (20% под условом да је предузеће још увек оперативно)</a:t>
                      </a:r>
                      <a:endParaRPr lang="ru-RU" sz="1600" b="1" i="0" u="none" strike="noStrike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360,000 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59146057"/>
                  </a:ext>
                </a:extLst>
              </a:tr>
              <a:tr h="432888"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Номинална каматна стопа на годишњем нивоу</a:t>
                      </a:r>
                      <a:endParaRPr lang="sr-Cyrl-RS" sz="1600" b="1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5,99% фиксно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158051444"/>
                  </a:ext>
                </a:extLst>
              </a:tr>
              <a:tr h="3760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Износ рате првих 6 месеци</a:t>
                      </a:r>
                      <a:endParaRPr lang="ru-RU" sz="1600" b="1" i="0" u="none" strike="noStrike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8,552 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90579253"/>
                  </a:ext>
                </a:extLst>
              </a:tr>
              <a:tr h="3760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Просечан износ рате остала 54 месеца </a:t>
                      </a:r>
                      <a:endParaRPr lang="ru-RU" sz="1600" b="1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34,552 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05793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676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2026"/>
          </a:xfrm>
        </p:spPr>
        <p:txBody>
          <a:bodyPr>
            <a:normAutofit/>
          </a:bodyPr>
          <a:lstStyle/>
          <a:p>
            <a:r>
              <a:rPr lang="sr-Cyrl-RS" sz="2800" dirty="0">
                <a:solidFill>
                  <a:schemeClr val="bg1"/>
                </a:solidFill>
                <a:latin typeface="+mn-lt"/>
              </a:rPr>
              <a:t>Банке партнери </a:t>
            </a:r>
            <a:br>
              <a:rPr lang="sr-Cyrl-RS" sz="2800" dirty="0">
                <a:solidFill>
                  <a:schemeClr val="bg1"/>
                </a:solidFill>
                <a:latin typeface="+mn-lt"/>
              </a:rPr>
            </a:br>
            <a:r>
              <a:rPr lang="sr-Cyrl-RS" sz="2800" dirty="0">
                <a:solidFill>
                  <a:schemeClr val="bg1"/>
                </a:solidFill>
                <a:latin typeface="+mn-lt"/>
              </a:rPr>
              <a:t>у спровођењу Програма</a:t>
            </a:r>
            <a:endParaRPr lang="sr-Latn-R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sr-Cyrl-RS" sz="1600" dirty="0">
                <a:solidFill>
                  <a:schemeClr val="tx1">
                    <a:lumMod val="75000"/>
                  </a:schemeClr>
                </a:solidFill>
              </a:rPr>
              <a:t>П</a:t>
            </a:r>
            <a:r>
              <a:rPr lang="ru-RU" sz="1600" dirty="0">
                <a:solidFill>
                  <a:schemeClr val="tx1">
                    <a:lumMod val="75000"/>
                  </a:schemeClr>
                </a:solidFill>
              </a:rPr>
              <a:t>утем јавног позива изабране су 3 пословне банке за учешће у реализацији Програма:</a:t>
            </a:r>
          </a:p>
          <a:p>
            <a:pPr lvl="1">
              <a:spcAft>
                <a:spcPts val="1800"/>
              </a:spcAft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</a:rPr>
              <a:t>Банка Поштанска штедионица</a:t>
            </a:r>
          </a:p>
          <a:p>
            <a:pPr lvl="1">
              <a:spcAft>
                <a:spcPts val="1800"/>
              </a:spcAft>
            </a:pPr>
            <a:r>
              <a:rPr lang="sr-Latn-RS" sz="1600" dirty="0">
                <a:solidFill>
                  <a:schemeClr val="tx1">
                    <a:lumMod val="75000"/>
                  </a:schemeClr>
                </a:solidFill>
              </a:rPr>
              <a:t>UniCredit </a:t>
            </a:r>
            <a:r>
              <a:rPr lang="sr-Cyrl-RS" sz="1600" dirty="0">
                <a:solidFill>
                  <a:schemeClr val="tx1">
                    <a:lumMod val="75000"/>
                  </a:schemeClr>
                </a:solidFill>
              </a:rPr>
              <a:t>Банка</a:t>
            </a:r>
          </a:p>
          <a:p>
            <a:pPr lvl="1">
              <a:spcAft>
                <a:spcPts val="1800"/>
              </a:spcAft>
            </a:pPr>
            <a:r>
              <a:rPr lang="sr-Latn-RS" sz="1600" dirty="0">
                <a:solidFill>
                  <a:schemeClr val="tx1">
                    <a:lumMod val="75000"/>
                  </a:schemeClr>
                </a:solidFill>
              </a:rPr>
              <a:t>Raiffeisen </a:t>
            </a:r>
            <a:r>
              <a:rPr lang="sr-Cyrl-RS" sz="1600" dirty="0">
                <a:solidFill>
                  <a:schemeClr val="tx1">
                    <a:lumMod val="75000"/>
                  </a:schemeClr>
                </a:solidFill>
              </a:rPr>
              <a:t>Банка</a:t>
            </a:r>
          </a:p>
          <a:p>
            <a:pPr>
              <a:spcAft>
                <a:spcPts val="1800"/>
              </a:spcAft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</a:rPr>
              <a:t>Право учешћа имале су све банке које испуњавају законом утврђене услове за обављање делатности на територији Републике Србије, а под условом да испуњавају Програмом предвиђене услове</a:t>
            </a:r>
          </a:p>
        </p:txBody>
      </p:sp>
    </p:spTree>
    <p:extLst>
      <p:ext uri="{BB962C8B-B14F-4D97-AF65-F5344CB8AC3E}">
        <p14:creationId xmlns:p14="http://schemas.microsoft.com/office/powerpoint/2010/main" val="1126621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2026"/>
          </a:xfrm>
        </p:spPr>
        <p:txBody>
          <a:bodyPr>
            <a:normAutofit/>
          </a:bodyPr>
          <a:lstStyle/>
          <a:p>
            <a:r>
              <a:rPr lang="sr-Cyrl-RS" sz="2800" dirty="0">
                <a:solidFill>
                  <a:schemeClr val="bg1"/>
                </a:solidFill>
                <a:latin typeface="+mn-lt"/>
              </a:rPr>
              <a:t>Почетак спровођења Програма</a:t>
            </a:r>
            <a:endParaRPr lang="de-DE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1800"/>
              </a:spcAft>
              <a:buNone/>
            </a:pPr>
            <a:r>
              <a:rPr lang="sr-Cyrl-RS" sz="1600" b="1" dirty="0">
                <a:solidFill>
                  <a:schemeClr val="tx1">
                    <a:lumMod val="75000"/>
                  </a:schemeClr>
                </a:solidFill>
              </a:rPr>
              <a:t>Јавни позив за крајње кориснике</a:t>
            </a:r>
            <a:endParaRPr lang="en-US" sz="1600" dirty="0">
              <a:solidFill>
                <a:schemeClr val="tx1">
                  <a:lumMod val="75000"/>
                </a:schemeClr>
              </a:solidFill>
            </a:endParaRPr>
          </a:p>
          <a:p>
            <a:pPr marL="57150" indent="-285750" algn="just">
              <a:spcAft>
                <a:spcPts val="1800"/>
              </a:spcAft>
            </a:pPr>
            <a:r>
              <a:rPr lang="sr-Cyrl-RS" sz="1600" dirty="0">
                <a:solidFill>
                  <a:schemeClr val="tx1">
                    <a:lumMod val="75000"/>
                  </a:schemeClr>
                </a:solidFill>
              </a:rPr>
              <a:t>Отворен од 1. новембра 2019.</a:t>
            </a:r>
          </a:p>
          <a:p>
            <a:pPr marL="57150" indent="-285750" algn="just">
              <a:spcAft>
                <a:spcPts val="1800"/>
              </a:spcAft>
            </a:pPr>
            <a:r>
              <a:rPr lang="sr-Cyrl-RS" sz="1600" dirty="0">
                <a:solidFill>
                  <a:schemeClr val="tx1">
                    <a:lumMod val="75000"/>
                  </a:schemeClr>
                </a:solidFill>
              </a:rPr>
              <a:t>Детаљне информације о програму и потребна документација за пријаву могу се преузети са сајта Министарства привреде </a:t>
            </a:r>
            <a:r>
              <a:rPr lang="sr-Latn-RS" sz="1600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privreda</a:t>
            </a:r>
            <a:r>
              <a:rPr lang="sr-Cyrl-RS" sz="1600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sr-Latn-RS" sz="1600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gov.rs</a:t>
            </a:r>
            <a:endParaRPr lang="sr-Latn-RS" sz="1600" dirty="0">
              <a:solidFill>
                <a:srgbClr val="C00000"/>
              </a:solidFill>
            </a:endParaRPr>
          </a:p>
          <a:p>
            <a:pPr marL="57150" indent="-285750" algn="just">
              <a:spcAft>
                <a:spcPts val="1800"/>
              </a:spcAft>
            </a:pPr>
            <a:r>
              <a:rPr lang="sr-Cyrl-RS" sz="1600" dirty="0">
                <a:solidFill>
                  <a:schemeClr val="tx1">
                    <a:lumMod val="75000"/>
                  </a:schemeClr>
                </a:solidFill>
              </a:rPr>
              <a:t>Сва питања у вези са условима и начином пријаве за учешће у програму заинтересовани корисници могу упутити на имејл</a:t>
            </a:r>
            <a:r>
              <a:rPr lang="en-US" sz="16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sr-Latn-RS" sz="1600" dirty="0">
                <a:solidFill>
                  <a:srgbClr val="C0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startup@pks.rs</a:t>
            </a:r>
            <a:endParaRPr lang="en-US" sz="1600" dirty="0">
              <a:solidFill>
                <a:srgbClr val="C00000"/>
              </a:solidFill>
            </a:endParaRPr>
          </a:p>
          <a:p>
            <a:pPr marL="57150" indent="-285750" algn="just">
              <a:spcAft>
                <a:spcPts val="1800"/>
              </a:spcAft>
            </a:pPr>
            <a:r>
              <a:rPr lang="sr-Cyrl-RS" sz="1600" dirty="0">
                <a:solidFill>
                  <a:schemeClr val="tx1">
                    <a:lumMod val="75000"/>
                  </a:schemeClr>
                </a:solidFill>
              </a:rPr>
              <a:t>Прва петодневна обука биће организована у Београду последње недеље новембра 2019. године. </a:t>
            </a:r>
          </a:p>
          <a:p>
            <a:pPr marL="57150" indent="-285750" algn="just">
              <a:spcAft>
                <a:spcPts val="1800"/>
              </a:spcAft>
            </a:pPr>
            <a:r>
              <a:rPr lang="sr-Cyrl-RS" sz="1600" dirty="0">
                <a:solidFill>
                  <a:schemeClr val="tx1">
                    <a:lumMod val="75000"/>
                  </a:schemeClr>
                </a:solidFill>
              </a:rPr>
              <a:t>Успешни полазници ће моћи да аплицирају за кредите већ од 1. децембра 2019. године.</a:t>
            </a:r>
            <a:endParaRPr lang="en-US" sz="16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811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74888"/>
            <a:ext cx="9144000" cy="1735137"/>
          </a:xfrm>
        </p:spPr>
        <p:txBody>
          <a:bodyPr>
            <a:normAutofit/>
          </a:bodyPr>
          <a:lstStyle/>
          <a:p>
            <a:pPr algn="l"/>
            <a:r>
              <a:rPr lang="sr-Cyrl-RS" dirty="0">
                <a:solidFill>
                  <a:schemeClr val="bg1"/>
                </a:solidFill>
                <a:latin typeface="+mn-lt"/>
              </a:rPr>
              <a:t>Хвала на пажњи!</a:t>
            </a:r>
            <a:endParaRPr lang="sr-Latn-R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5962649"/>
            <a:ext cx="9144000" cy="581025"/>
          </a:xfrm>
        </p:spPr>
        <p:txBody>
          <a:bodyPr>
            <a:norm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buClr>
                <a:schemeClr val="lt2"/>
              </a:buClr>
              <a:buSzPts val="1920"/>
            </a:pPr>
            <a:r>
              <a:rPr lang="sr-Cyrl-RS" sz="1400" b="0" i="0" u="none" strike="noStrike" cap="none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Београд , 31. </a:t>
            </a:r>
            <a:r>
              <a:rPr lang="sr-Cyrl-RS" sz="1400" dirty="0">
                <a:solidFill>
                  <a:schemeClr val="bg1"/>
                </a:solidFill>
              </a:rPr>
              <a:t>октобар </a:t>
            </a:r>
            <a:r>
              <a:rPr lang="sr-Cyrl-RS" sz="1400" b="0" i="0" u="none" strike="noStrike" cap="none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2019.</a:t>
            </a:r>
          </a:p>
        </p:txBody>
      </p:sp>
    </p:spTree>
    <p:extLst>
      <p:ext uri="{BB962C8B-B14F-4D97-AF65-F5344CB8AC3E}">
        <p14:creationId xmlns:p14="http://schemas.microsoft.com/office/powerpoint/2010/main" val="809669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757575"/>
      </a:dk1>
      <a:lt1>
        <a:sysClr val="window" lastClr="FFFFFF"/>
      </a:lt1>
      <a:dk2>
        <a:srgbClr val="7F7F7F"/>
      </a:dk2>
      <a:lt2>
        <a:srgbClr val="EBEBEB"/>
      </a:lt2>
      <a:accent1>
        <a:srgbClr val="595959"/>
      </a:accent1>
      <a:accent2>
        <a:srgbClr val="B2B2B2"/>
      </a:accent2>
      <a:accent3>
        <a:srgbClr val="7F7F7F"/>
      </a:accent3>
      <a:accent4>
        <a:srgbClr val="D3D3D3"/>
      </a:accent4>
      <a:accent5>
        <a:srgbClr val="A5A5A5"/>
      </a:accent5>
      <a:accent6>
        <a:srgbClr val="757575"/>
      </a:accent6>
      <a:hlink>
        <a:srgbClr val="D8D8D8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563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Започни посао Све што ти треба на једном месту  Програм промоције предузетништва  и самозапошљавања</vt:lpstr>
      <vt:lpstr>Концепт и циљеви Програма</vt:lpstr>
      <vt:lpstr>Структура Програма</vt:lpstr>
      <vt:lpstr>Критеријуми и услови  за учешће у Програму</vt:lpstr>
      <vt:lpstr>Пример инвестиционог  кредита</vt:lpstr>
      <vt:lpstr>Банке партнери  у спровођењу Програма</vt:lpstr>
      <vt:lpstr>Почетак спровођења Програма</vt:lpstr>
      <vt:lpstr>Хвала на пажњи!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 промоције предузетништва и самозапошљавања</dc:title>
  <dc:creator>Marija Mladenovic</dc:creator>
  <cp:lastModifiedBy>Iva Vuksanovic</cp:lastModifiedBy>
  <cp:revision>22</cp:revision>
  <dcterms:created xsi:type="dcterms:W3CDTF">2019-10-30T08:15:20Z</dcterms:created>
  <dcterms:modified xsi:type="dcterms:W3CDTF">2019-10-31T10:55:57Z</dcterms:modified>
</cp:coreProperties>
</file>